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710"/>
  </p:normalViewPr>
  <p:slideViewPr>
    <p:cSldViewPr snapToGrid="0" showGuides="1">
      <p:cViewPr varScale="1">
        <p:scale>
          <a:sx n="53" d="100"/>
          <a:sy n="53" d="100"/>
        </p:scale>
        <p:origin x="714" y="9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1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C0426F-405B-999C-06E3-62316A2593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azón con tortas de salmón, ensalada y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 de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slide-7.jpg" descr="slide-7.jpg">
            <a:extLst>
              <a:ext uri="{FF2B5EF4-FFF2-40B4-BE49-F238E27FC236}">
                <a16:creationId xmlns:a16="http://schemas.microsoft.com/office/drawing/2014/main" id="{80C15D63-DEC7-A7DB-C999-2AE6409CDB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7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10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11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del dato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5" name="slide-2.jpg" descr="slide-2.jpg">
            <a:extLst>
              <a:ext uri="{FF2B5EF4-FFF2-40B4-BE49-F238E27FC236}">
                <a16:creationId xmlns:a16="http://schemas.microsoft.com/office/drawing/2014/main" id="{9D7F5CDB-0299-029E-AFD8-77BAA40F287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FAB0E25-059E-BF24-ED3F-7B748D4359D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-6249" y="0"/>
            <a:ext cx="24384000" cy="1371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ÍTULO DE LA…"/>
          <p:cNvSpPr txBox="1"/>
          <p:nvPr/>
        </p:nvSpPr>
        <p:spPr>
          <a:xfrm>
            <a:off x="5861803" y="1765625"/>
            <a:ext cx="12660394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381000">
              <a:lnSpc>
                <a:spcPct val="100000"/>
              </a:lnSpc>
              <a:spcBef>
                <a:spcPts val="0"/>
              </a:spcBef>
              <a:defRPr sz="10700">
                <a:solidFill>
                  <a:srgbClr val="050D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s-CL" sz="6000" dirty="0"/>
              <a:t>IA en terreno: cómo transformar datos en decisiones para la producción alimentaria</a:t>
            </a:r>
            <a:endParaRPr sz="60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3" name="SUBTÍTULO DE LA PRESENTACIÓN"/>
          <p:cNvSpPr txBox="1"/>
          <p:nvPr/>
        </p:nvSpPr>
        <p:spPr>
          <a:xfrm>
            <a:off x="6679166" y="6117492"/>
            <a:ext cx="13620514" cy="1771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6700"/>
              </a:lnSpc>
              <a:spcBef>
                <a:spcPts val="0"/>
              </a:spcBef>
              <a:defRPr sz="5000">
                <a:solidFill>
                  <a:srgbClr val="050D4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Aplicaciones reales en ganadería, agricultura y acuicultura en el sur de Chile</a:t>
            </a:r>
            <a:endParaRPr lang="es-CL" sz="4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BA607EB-B85F-E82B-3E46-5886B1837D61}"/>
              </a:ext>
            </a:extLst>
          </p:cNvPr>
          <p:cNvSpPr txBox="1"/>
          <p:nvPr/>
        </p:nvSpPr>
        <p:spPr>
          <a:xfrm>
            <a:off x="7928610" y="10095746"/>
            <a:ext cx="8526780" cy="29777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CL" sz="3000" b="1" dirty="0"/>
              <a:t>Víctor Marín Almonacid</a:t>
            </a:r>
          </a:p>
          <a:p>
            <a:pPr>
              <a:lnSpc>
                <a:spcPct val="100000"/>
              </a:lnSpc>
              <a:buNone/>
            </a:pPr>
            <a:r>
              <a:rPr lang="es-CL" sz="3000" dirty="0"/>
              <a:t>Magíster en Ciberseguridad</a:t>
            </a:r>
            <a:br>
              <a:rPr lang="es-CL" sz="3000" dirty="0"/>
            </a:br>
            <a:r>
              <a:rPr lang="es-CL" sz="3000" dirty="0"/>
              <a:t>Ingeniero en Informática</a:t>
            </a:r>
            <a:br>
              <a:rPr lang="es-CL" sz="3000" dirty="0"/>
            </a:br>
            <a:r>
              <a:rPr lang="es-CL" sz="3000" dirty="0"/>
              <a:t>Diplomado en Inteligencia Artificial</a:t>
            </a:r>
            <a:br>
              <a:rPr lang="es-CL" dirty="0"/>
            </a:br>
            <a:endParaRPr lang="es-CL" sz="3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B6B21706-3FE3-7F2B-EF61-AD5CC3D1470D}"/>
              </a:ext>
            </a:extLst>
          </p:cNvPr>
          <p:cNvSpPr txBox="1"/>
          <p:nvPr/>
        </p:nvSpPr>
        <p:spPr>
          <a:xfrm>
            <a:off x="10658498" y="3113407"/>
            <a:ext cx="11778648" cy="3103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6500" dirty="0"/>
              <a:t>¿Estamos realmente usando los datos para tomar decisiones?</a:t>
            </a:r>
            <a:endParaRPr lang="es-CL" sz="65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C6EB9369-42BE-C1F0-8214-81441D52AD87}"/>
              </a:ext>
            </a:extLst>
          </p:cNvPr>
          <p:cNvSpPr txBox="1"/>
          <p:nvPr/>
        </p:nvSpPr>
        <p:spPr>
          <a:xfrm>
            <a:off x="10908851" y="7227208"/>
            <a:ext cx="11528295" cy="2603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3500" b="1" dirty="0"/>
              <a:t>Decisiones productivas con información limitada</a:t>
            </a:r>
          </a:p>
          <a:p>
            <a:endParaRPr lang="es-CL" sz="3500" b="1" dirty="0"/>
          </a:p>
          <a:p>
            <a:pPr marL="457200" indent="-457200">
              <a:buFont typeface="Wingdings" pitchFamily="2" charset="2"/>
              <a:buChar char="ü"/>
            </a:pPr>
            <a:r>
              <a:rPr lang="es-CL" sz="3500" dirty="0"/>
              <a:t>Medición manual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CL" sz="3500" dirty="0"/>
              <a:t>Procesos invasivos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CL" sz="3500" dirty="0"/>
              <a:t>Datos tardíos o incompletos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E89CB-2771-8584-1FB9-39D623906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5845"/>
            <a:ext cx="10447020" cy="6964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698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47EFD-ACC1-CBB2-4070-C53F7D54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735CF493-50CA-7B33-53BD-3BFC92D9B49D}"/>
              </a:ext>
            </a:extLst>
          </p:cNvPr>
          <p:cNvSpPr txBox="1"/>
          <p:nvPr/>
        </p:nvSpPr>
        <p:spPr>
          <a:xfrm>
            <a:off x="12944498" y="6491121"/>
            <a:ext cx="1177864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65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Roman"/>
              </a:rPr>
              <a:t>Medir sin intervenir.</a:t>
            </a: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42737FD5-5B29-AAF1-BC43-4D2BF06AE819}"/>
              </a:ext>
            </a:extLst>
          </p:cNvPr>
          <p:cNvSpPr txBox="1"/>
          <p:nvPr/>
        </p:nvSpPr>
        <p:spPr>
          <a:xfrm>
            <a:off x="12944498" y="7995414"/>
            <a:ext cx="11528295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Capturar información sin alterar el sistema productivo.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02F7BB-356F-C3E6-9722-574A6A3F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512694"/>
            <a:ext cx="12647491" cy="843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96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212AA-3018-7A69-C755-E64DEA36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30348308-1B9E-93EE-69D5-4958B6A8C11E}"/>
              </a:ext>
            </a:extLst>
          </p:cNvPr>
          <p:cNvSpPr txBox="1"/>
          <p:nvPr/>
        </p:nvSpPr>
        <p:spPr>
          <a:xfrm>
            <a:off x="12192000" y="6227948"/>
            <a:ext cx="13283643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6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Roman"/>
              </a:rPr>
              <a:t>Podemos capturar datos, pero no procesarlos a escala.</a:t>
            </a: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A9E2878B-9097-51FF-F7F7-BD8C7B3E8CB6}"/>
              </a:ext>
            </a:extLst>
          </p:cNvPr>
          <p:cNvSpPr txBox="1"/>
          <p:nvPr/>
        </p:nvSpPr>
        <p:spPr>
          <a:xfrm>
            <a:off x="12192000" y="9088898"/>
            <a:ext cx="11528295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Aquí es donde la inteligencia artificial marca la diferencia.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81D8826-A742-52D0-6E78-4C2B28CB7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7147"/>
            <a:ext cx="11963600" cy="79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03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FB342-4EDD-F053-F131-32D3F8AAC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B8DC9DAF-111A-93C6-C4E4-723D26577D44}"/>
              </a:ext>
            </a:extLst>
          </p:cNvPr>
          <p:cNvSpPr txBox="1"/>
          <p:nvPr/>
        </p:nvSpPr>
        <p:spPr>
          <a:xfrm>
            <a:off x="12192001" y="6227948"/>
            <a:ext cx="11765280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6000" b="1" dirty="0"/>
              <a:t>Estimación de peso en ganado sin intervención.</a:t>
            </a: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907909CB-81F9-72B9-9416-E3AAAB8C7F8F}"/>
              </a:ext>
            </a:extLst>
          </p:cNvPr>
          <p:cNvSpPr txBox="1"/>
          <p:nvPr/>
        </p:nvSpPr>
        <p:spPr>
          <a:xfrm>
            <a:off x="12192000" y="9335279"/>
            <a:ext cx="11528295" cy="610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De imágenes a decisiones en terreno.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12A187-8F6D-6FBF-CEAB-DEC5EB3CB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749041"/>
            <a:ext cx="12043210" cy="80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10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FE4B1-07DB-A3D0-9451-3BF8A7158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06B0C21C-6963-C753-F624-768517793B17}"/>
              </a:ext>
            </a:extLst>
          </p:cNvPr>
          <p:cNvSpPr txBox="1"/>
          <p:nvPr/>
        </p:nvSpPr>
        <p:spPr>
          <a:xfrm>
            <a:off x="12192001" y="5881700"/>
            <a:ext cx="11765280" cy="2641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5500" b="1" dirty="0"/>
              <a:t>Interpretar lo que no vemos: espectrometría en producción alimentaria.</a:t>
            </a: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50D560D3-9964-C6E3-0D57-3DEE499B9C37}"/>
              </a:ext>
            </a:extLst>
          </p:cNvPr>
          <p:cNvSpPr txBox="1"/>
          <p:nvPr/>
        </p:nvSpPr>
        <p:spPr>
          <a:xfrm>
            <a:off x="12192000" y="9335279"/>
            <a:ext cx="11528295" cy="610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De la reflectancia a la calidad del alimento.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8247D8-F116-2656-502E-B96381072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097"/>
            <a:ext cx="11978640" cy="798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94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E1CD3-A931-9057-5857-A392711B3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de la diapositiva">
            <a:extLst>
              <a:ext uri="{FF2B5EF4-FFF2-40B4-BE49-F238E27FC236}">
                <a16:creationId xmlns:a16="http://schemas.microsoft.com/office/drawing/2014/main" id="{24B7F362-C8D5-D699-4777-21284A67A082}"/>
              </a:ext>
            </a:extLst>
          </p:cNvPr>
          <p:cNvSpPr txBox="1"/>
          <p:nvPr/>
        </p:nvSpPr>
        <p:spPr>
          <a:xfrm>
            <a:off x="12192001" y="6728085"/>
            <a:ext cx="11765280" cy="948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900">
                <a:solidFill>
                  <a:srgbClr val="050D4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lang="es-CL" sz="5500" b="1" dirty="0"/>
              <a:t>No se trata de tener más datos…</a:t>
            </a:r>
          </a:p>
        </p:txBody>
      </p:sp>
      <p:sp>
        <p:nvSpPr>
          <p:cNvPr id="4" name="Lorem ipsum dolor sit amet, consectetur adipiscing elit. Quisque a tristique dui, at elementum neque.Lorem ipsum dolor sit amet, consectetur adipiscing elit. Quisque a tristique dui.">
            <a:extLst>
              <a:ext uri="{FF2B5EF4-FFF2-40B4-BE49-F238E27FC236}">
                <a16:creationId xmlns:a16="http://schemas.microsoft.com/office/drawing/2014/main" id="{CCAEB146-3AA5-4C3C-15D4-52F8C25037E6}"/>
              </a:ext>
            </a:extLst>
          </p:cNvPr>
          <p:cNvSpPr txBox="1"/>
          <p:nvPr/>
        </p:nvSpPr>
        <p:spPr>
          <a:xfrm>
            <a:off x="12192000" y="9335279"/>
            <a:ext cx="11528295" cy="610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381000">
              <a:lnSpc>
                <a:spcPts val="3900"/>
              </a:lnSpc>
              <a:spcBef>
                <a:spcPts val="0"/>
              </a:spcBef>
              <a:defRPr sz="27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s-CL" sz="4000" b="1" dirty="0"/>
              <a:t>Se trata de entenderlos mejor.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72D2E1-7201-FBEF-9F9C-63263D6CF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9422"/>
            <a:ext cx="11932921" cy="795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04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925174F-3D8F-7186-E478-745DCC11D03D}"/>
              </a:ext>
            </a:extLst>
          </p:cNvPr>
          <p:cNvSpPr txBox="1"/>
          <p:nvPr/>
        </p:nvSpPr>
        <p:spPr>
          <a:xfrm>
            <a:off x="1737360" y="3495276"/>
            <a:ext cx="12207240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CL" dirty="0"/>
              <a:t>Porque en producción alimentaria, decidir mejor lo cambia todo.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F4099C-2D2F-5659-BCCA-501F550CCCE6}"/>
              </a:ext>
            </a:extLst>
          </p:cNvPr>
          <p:cNvSpPr txBox="1"/>
          <p:nvPr/>
        </p:nvSpPr>
        <p:spPr>
          <a:xfrm>
            <a:off x="12870180" y="7175736"/>
            <a:ext cx="9898380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CL" dirty="0"/>
              <a:t>El que entienda mejor sus datos,</a:t>
            </a:r>
            <a:br>
              <a:rPr lang="es-CL" dirty="0"/>
            </a:br>
            <a:r>
              <a:rPr lang="es-CL" dirty="0"/>
              <a:t>va a producir mejor.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9FCFDAC-B6E3-A32A-8545-77F382F965FC}"/>
              </a:ext>
            </a:extLst>
          </p:cNvPr>
          <p:cNvSpPr txBox="1"/>
          <p:nvPr/>
        </p:nvSpPr>
        <p:spPr>
          <a:xfrm>
            <a:off x="1737360" y="9781776"/>
            <a:ext cx="7818120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CL" dirty="0"/>
              <a:t>Los datos no generan valor,</a:t>
            </a:r>
            <a:br>
              <a:rPr lang="es-CL" dirty="0"/>
            </a:br>
            <a:r>
              <a:rPr lang="es-CL" dirty="0"/>
              <a:t>las decisiones sí.</a:t>
            </a:r>
          </a:p>
        </p:txBody>
      </p:sp>
    </p:spTree>
    <p:extLst>
      <p:ext uri="{BB962C8B-B14F-4D97-AF65-F5344CB8AC3E}">
        <p14:creationId xmlns:p14="http://schemas.microsoft.com/office/powerpoint/2010/main" val="1662298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3BB5D234-8C82-838E-FF3C-906A49A19330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413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181</Words>
  <Application>Microsoft Office PowerPoint</Application>
  <PresentationFormat>Personalizado</PresentationFormat>
  <Paragraphs>23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Helvetica Neue</vt:lpstr>
      <vt:lpstr>Helvetica Neue Medium</vt:lpstr>
      <vt:lpstr>Open Sans</vt:lpstr>
      <vt:lpstr>Times Roman</vt:lpstr>
      <vt:lpstr>Wingdings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María Fernanda Garay Parada</dc:creator>
  <cp:lastModifiedBy>Rafael Cepeda Alvez</cp:lastModifiedBy>
  <cp:revision>6</cp:revision>
  <dcterms:modified xsi:type="dcterms:W3CDTF">2026-04-21T13:02:23Z</dcterms:modified>
</cp:coreProperties>
</file>