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1" r:id="rId17"/>
  </p:sldIdLst>
  <p:sldSz cx="12192000" cy="6858000"/>
  <p:notesSz cx="6858000" cy="9144000"/>
  <p:embeddedFontLst>
    <p:embeddedFont>
      <p:font typeface="Outfit"/>
      <p:regular r:id="rId19"/>
      <p:bold r:id="rId20"/>
    </p:embeddedFont>
    <p:embeddedFont>
      <p:font typeface="Work Sans" pitchFamily="2" charset="77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26" roundtripDataSignature="AMtx7mjlOlLCcuTqVyCpMYzmdDVxl1X7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95987B-01F2-63DA-B8BE-C37A5D166E9F}" v="38" dt="2026-05-28T19:24:25.9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9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a8b56e2189_4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g3a8b56e2189_4_2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3a8b56e2189_4_2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a8b56e2189_4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3a8b56e2189_4_285:notes"/>
          <p:cNvSpPr txBox="1">
            <a:spLocks noGrp="1"/>
          </p:cNvSpPr>
          <p:nvPr>
            <p:ph type="body" idx="1"/>
          </p:nvPr>
        </p:nvSpPr>
        <p:spPr>
          <a:xfrm>
            <a:off x="702946" y="4422458"/>
            <a:ext cx="5617200" cy="41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3a8b56e2189_4_285:notes"/>
          <p:cNvSpPr txBox="1">
            <a:spLocks noGrp="1"/>
          </p:cNvSpPr>
          <p:nvPr>
            <p:ph type="sldNum" idx="12"/>
          </p:nvPr>
        </p:nvSpPr>
        <p:spPr>
          <a:xfrm>
            <a:off x="3977531" y="8841738"/>
            <a:ext cx="30438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8:notes"/>
          <p:cNvSpPr txBox="1">
            <a:spLocks noGrp="1"/>
          </p:cNvSpPr>
          <p:nvPr>
            <p:ph type="body" idx="1"/>
          </p:nvPr>
        </p:nvSpPr>
        <p:spPr>
          <a:xfrm>
            <a:off x="702946" y="4422458"/>
            <a:ext cx="5617158" cy="4188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8:notes"/>
          <p:cNvSpPr txBox="1">
            <a:spLocks noGrp="1"/>
          </p:cNvSpPr>
          <p:nvPr>
            <p:ph type="sldNum" idx="12"/>
          </p:nvPr>
        </p:nvSpPr>
        <p:spPr>
          <a:xfrm>
            <a:off x="3977531" y="8841738"/>
            <a:ext cx="3043904" cy="465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9:notes"/>
          <p:cNvSpPr txBox="1">
            <a:spLocks noGrp="1"/>
          </p:cNvSpPr>
          <p:nvPr>
            <p:ph type="body" idx="1"/>
          </p:nvPr>
        </p:nvSpPr>
        <p:spPr>
          <a:xfrm>
            <a:off x="702946" y="4422458"/>
            <a:ext cx="5617158" cy="4188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9:notes"/>
          <p:cNvSpPr txBox="1">
            <a:spLocks noGrp="1"/>
          </p:cNvSpPr>
          <p:nvPr>
            <p:ph type="sldNum" idx="12"/>
          </p:nvPr>
        </p:nvSpPr>
        <p:spPr>
          <a:xfrm>
            <a:off x="3977531" y="8841738"/>
            <a:ext cx="3043904" cy="465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1" name="Google Shape;391;p10:notes"/>
          <p:cNvSpPr txBox="1">
            <a:spLocks noGrp="1"/>
          </p:cNvSpPr>
          <p:nvPr>
            <p:ph type="body" idx="1"/>
          </p:nvPr>
        </p:nvSpPr>
        <p:spPr>
          <a:xfrm>
            <a:off x="702946" y="4422458"/>
            <a:ext cx="5617158" cy="4188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0:notes"/>
          <p:cNvSpPr txBox="1">
            <a:spLocks noGrp="1"/>
          </p:cNvSpPr>
          <p:nvPr>
            <p:ph type="sldNum" idx="12"/>
          </p:nvPr>
        </p:nvSpPr>
        <p:spPr>
          <a:xfrm>
            <a:off x="3977531" y="8841738"/>
            <a:ext cx="3043904" cy="465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11:notes"/>
          <p:cNvSpPr txBox="1">
            <a:spLocks noGrp="1"/>
          </p:cNvSpPr>
          <p:nvPr>
            <p:ph type="body" idx="1"/>
          </p:nvPr>
        </p:nvSpPr>
        <p:spPr>
          <a:xfrm>
            <a:off x="702946" y="4422458"/>
            <a:ext cx="5617158" cy="4188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11:notes"/>
          <p:cNvSpPr txBox="1">
            <a:spLocks noGrp="1"/>
          </p:cNvSpPr>
          <p:nvPr>
            <p:ph type="sldNum" idx="12"/>
          </p:nvPr>
        </p:nvSpPr>
        <p:spPr>
          <a:xfrm>
            <a:off x="3977531" y="8841738"/>
            <a:ext cx="3043904" cy="465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a8b56e2189_4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1" name="Google Shape;441;g3a8b56e2189_4_367:notes"/>
          <p:cNvSpPr txBox="1">
            <a:spLocks noGrp="1"/>
          </p:cNvSpPr>
          <p:nvPr>
            <p:ph type="body" idx="1"/>
          </p:nvPr>
        </p:nvSpPr>
        <p:spPr>
          <a:xfrm>
            <a:off x="702946" y="4422458"/>
            <a:ext cx="5617200" cy="41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g3a8b56e2189_4_367:notes"/>
          <p:cNvSpPr txBox="1">
            <a:spLocks noGrp="1"/>
          </p:cNvSpPr>
          <p:nvPr>
            <p:ph type="sldNum" idx="12"/>
          </p:nvPr>
        </p:nvSpPr>
        <p:spPr>
          <a:xfrm>
            <a:off x="3977531" y="8841738"/>
            <a:ext cx="30438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a8b56e2189_4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40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3a8b56e2189_4_381:notes"/>
          <p:cNvSpPr txBox="1">
            <a:spLocks noGrp="1"/>
          </p:cNvSpPr>
          <p:nvPr>
            <p:ph type="body" idx="1"/>
          </p:nvPr>
        </p:nvSpPr>
        <p:spPr>
          <a:xfrm>
            <a:off x="702946" y="4422458"/>
            <a:ext cx="5617200" cy="41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g3a8b56e2189_4_381:notes"/>
          <p:cNvSpPr txBox="1">
            <a:spLocks noGrp="1"/>
          </p:cNvSpPr>
          <p:nvPr>
            <p:ph type="sldNum" idx="12"/>
          </p:nvPr>
        </p:nvSpPr>
        <p:spPr>
          <a:xfrm>
            <a:off x="3977531" y="8841738"/>
            <a:ext cx="30438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a8b56e2189_4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40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g3a8b56e2189_4_392:notes"/>
          <p:cNvSpPr txBox="1">
            <a:spLocks noGrp="1"/>
          </p:cNvSpPr>
          <p:nvPr>
            <p:ph type="body" idx="1"/>
          </p:nvPr>
        </p:nvSpPr>
        <p:spPr>
          <a:xfrm>
            <a:off x="702946" y="4422458"/>
            <a:ext cx="5617200" cy="41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g3a8b56e2189_4_392:notes"/>
          <p:cNvSpPr txBox="1">
            <a:spLocks noGrp="1"/>
          </p:cNvSpPr>
          <p:nvPr>
            <p:ph type="sldNum" idx="12"/>
          </p:nvPr>
        </p:nvSpPr>
        <p:spPr>
          <a:xfrm>
            <a:off x="3977531" y="8841738"/>
            <a:ext cx="30438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>
          <a:extLst>
            <a:ext uri="{FF2B5EF4-FFF2-40B4-BE49-F238E27FC236}">
              <a16:creationId xmlns:a16="http://schemas.microsoft.com/office/drawing/2014/main" id="{D8074E3B-2DBE-8172-D40F-F466B14A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a8b56e2189_4_392:notes">
            <a:extLst>
              <a:ext uri="{FF2B5EF4-FFF2-40B4-BE49-F238E27FC236}">
                <a16:creationId xmlns:a16="http://schemas.microsoft.com/office/drawing/2014/main" id="{22DB3D58-F95D-D913-876A-5AD6E0FA39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g3a8b56e2189_4_392:notes">
            <a:extLst>
              <a:ext uri="{FF2B5EF4-FFF2-40B4-BE49-F238E27FC236}">
                <a16:creationId xmlns:a16="http://schemas.microsoft.com/office/drawing/2014/main" id="{6B68D489-B580-15F3-648F-BFF78ECAA8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2946" y="4422458"/>
            <a:ext cx="5617200" cy="41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g3a8b56e2189_4_392:notes">
            <a:extLst>
              <a:ext uri="{FF2B5EF4-FFF2-40B4-BE49-F238E27FC236}">
                <a16:creationId xmlns:a16="http://schemas.microsoft.com/office/drawing/2014/main" id="{B41B04A6-648F-61F8-5F01-348535ABCFD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7531" y="8841738"/>
            <a:ext cx="30438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50" rIns="91550" bIns="457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7678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>
          <a:extLst>
            <a:ext uri="{FF2B5EF4-FFF2-40B4-BE49-F238E27FC236}">
              <a16:creationId xmlns:a16="http://schemas.microsoft.com/office/drawing/2014/main" id="{A609A426-90A4-108D-6E05-68D473A3E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5:notes">
            <a:extLst>
              <a:ext uri="{FF2B5EF4-FFF2-40B4-BE49-F238E27FC236}">
                <a16:creationId xmlns:a16="http://schemas.microsoft.com/office/drawing/2014/main" id="{B509E736-2228-E439-48C0-251C1E41CB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15:notes">
            <a:extLst>
              <a:ext uri="{FF2B5EF4-FFF2-40B4-BE49-F238E27FC236}">
                <a16:creationId xmlns:a16="http://schemas.microsoft.com/office/drawing/2014/main" id="{50F1ABFE-DF2B-BC83-2153-878F52ADBF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3164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19" name="Google Shape;19;p1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20" name="Google Shape;20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2392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5774551"/>
            <a:ext cx="12192000" cy="108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1274" y="405493"/>
            <a:ext cx="1657804" cy="24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>
            <a:spLocks noGrp="1"/>
          </p:cNvSpPr>
          <p:nvPr>
            <p:ph type="pic" idx="2"/>
          </p:nvPr>
        </p:nvSpPr>
        <p:spPr>
          <a:xfrm>
            <a:off x="6258830" y="1099457"/>
            <a:ext cx="4659086" cy="46590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s-CL"/>
          </a:p>
        </p:txBody>
      </p:sp>
      <p:pic>
        <p:nvPicPr>
          <p:cNvPr id="26" name="Google Shape;26;p19"/>
          <p:cNvPicPr preferRelativeResize="0"/>
          <p:nvPr/>
        </p:nvPicPr>
        <p:blipFill rotWithShape="1">
          <a:blip r:embed="rId2">
            <a:alphaModFix/>
          </a:blip>
          <a:srcRect b="29585"/>
          <a:stretch/>
        </p:blipFill>
        <p:spPr>
          <a:xfrm>
            <a:off x="283534" y="6081616"/>
            <a:ext cx="11446511" cy="77638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9"/>
          <p:cNvSpPr txBox="1">
            <a:spLocks noGrp="1"/>
          </p:cNvSpPr>
          <p:nvPr>
            <p:ph type="sldNum" idx="12"/>
          </p:nvPr>
        </p:nvSpPr>
        <p:spPr>
          <a:xfrm>
            <a:off x="11474603" y="5756247"/>
            <a:ext cx="4540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L="0" lvl="1" indent="0" algn="ctr">
              <a:spcBef>
                <a:spcPts val="0"/>
              </a:spcBef>
              <a:buNone/>
              <a:defRPr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L="0" lvl="2" indent="0" algn="ctr">
              <a:spcBef>
                <a:spcPts val="0"/>
              </a:spcBef>
              <a:buNone/>
              <a:defRPr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L="0" lvl="3" indent="0" algn="ctr">
              <a:spcBef>
                <a:spcPts val="0"/>
              </a:spcBef>
              <a:buNone/>
              <a:defRPr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L="0" lvl="4" indent="0" algn="ctr">
              <a:spcBef>
                <a:spcPts val="0"/>
              </a:spcBef>
              <a:buNone/>
              <a:defRPr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L="0" lvl="5" indent="0" algn="ctr">
              <a:spcBef>
                <a:spcPts val="0"/>
              </a:spcBef>
              <a:buNone/>
              <a:defRPr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L="0" lvl="6" indent="0" algn="ctr">
              <a:spcBef>
                <a:spcPts val="0"/>
              </a:spcBef>
              <a:buNone/>
              <a:defRPr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L="0" lvl="7" indent="0" algn="ctr">
              <a:spcBef>
                <a:spcPts val="0"/>
              </a:spcBef>
              <a:buNone/>
              <a:defRPr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L="0" lvl="8" indent="0" algn="ctr">
              <a:spcBef>
                <a:spcPts val="0"/>
              </a:spcBef>
              <a:buNone/>
              <a:defRPr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28" name="Google Shape;2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1275" y="405493"/>
            <a:ext cx="1657804" cy="24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>
            <a:spLocks noGrp="1"/>
          </p:cNvSpPr>
          <p:nvPr>
            <p:ph type="pic" idx="2"/>
          </p:nvPr>
        </p:nvSpPr>
        <p:spPr>
          <a:xfrm>
            <a:off x="0" y="4637858"/>
            <a:ext cx="12192000" cy="22201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1"/>
          <p:cNvSpPr>
            <a:spLocks noGrp="1"/>
          </p:cNvSpPr>
          <p:nvPr>
            <p:ph type="pic" idx="2"/>
          </p:nvPr>
        </p:nvSpPr>
        <p:spPr>
          <a:xfrm>
            <a:off x="6258830" y="1099457"/>
            <a:ext cx="4659013" cy="465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s-CL"/>
          </a:p>
        </p:txBody>
      </p:sp>
      <p:pic>
        <p:nvPicPr>
          <p:cNvPr id="33" name="Google Shape;33;p21"/>
          <p:cNvPicPr preferRelativeResize="0"/>
          <p:nvPr/>
        </p:nvPicPr>
        <p:blipFill rotWithShape="1">
          <a:blip r:embed="rId2">
            <a:alphaModFix/>
          </a:blip>
          <a:srcRect b="29587"/>
          <a:stretch/>
        </p:blipFill>
        <p:spPr>
          <a:xfrm>
            <a:off x="283534" y="6081616"/>
            <a:ext cx="11446510" cy="77638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1"/>
          <p:cNvSpPr txBox="1">
            <a:spLocks noGrp="1"/>
          </p:cNvSpPr>
          <p:nvPr>
            <p:ph type="sldNum" idx="12"/>
          </p:nvPr>
        </p:nvSpPr>
        <p:spPr>
          <a:xfrm>
            <a:off x="11474603" y="5756247"/>
            <a:ext cx="454318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Clr>
                <a:schemeClr val="accent1"/>
              </a:buClr>
              <a:buSzPts val="1050"/>
              <a:buFont typeface="Outfit"/>
              <a:buNone/>
              <a:defRPr sz="1050" b="1" i="0" u="none" strike="noStrike" cap="non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L="0" lvl="1" indent="0" algn="ctr">
              <a:spcBef>
                <a:spcPts val="0"/>
              </a:spcBef>
              <a:buClr>
                <a:schemeClr val="accent1"/>
              </a:buClr>
              <a:buSzPts val="1050"/>
              <a:buFont typeface="Outfit"/>
              <a:buNone/>
              <a:defRPr sz="1050" b="1" i="0" u="none" strike="noStrike" cap="non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L="0" lvl="2" indent="0" algn="ctr">
              <a:spcBef>
                <a:spcPts val="0"/>
              </a:spcBef>
              <a:buClr>
                <a:schemeClr val="accent1"/>
              </a:buClr>
              <a:buSzPts val="1050"/>
              <a:buFont typeface="Outfit"/>
              <a:buNone/>
              <a:defRPr sz="1050" b="1" i="0" u="none" strike="noStrike" cap="non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L="0" lvl="3" indent="0" algn="ctr">
              <a:spcBef>
                <a:spcPts val="0"/>
              </a:spcBef>
              <a:buClr>
                <a:schemeClr val="accent1"/>
              </a:buClr>
              <a:buSzPts val="1050"/>
              <a:buFont typeface="Outfit"/>
              <a:buNone/>
              <a:defRPr sz="1050" b="1" i="0" u="none" strike="noStrike" cap="non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L="0" lvl="4" indent="0" algn="ctr">
              <a:spcBef>
                <a:spcPts val="0"/>
              </a:spcBef>
              <a:buClr>
                <a:schemeClr val="accent1"/>
              </a:buClr>
              <a:buSzPts val="1050"/>
              <a:buFont typeface="Outfit"/>
              <a:buNone/>
              <a:defRPr sz="1050" b="1" i="0" u="none" strike="noStrike" cap="non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L="0" lvl="5" indent="0" algn="ctr">
              <a:spcBef>
                <a:spcPts val="0"/>
              </a:spcBef>
              <a:buClr>
                <a:schemeClr val="accent1"/>
              </a:buClr>
              <a:buSzPts val="1050"/>
              <a:buFont typeface="Outfit"/>
              <a:buNone/>
              <a:defRPr sz="1050" b="1" i="0" u="none" strike="noStrike" cap="non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L="0" lvl="6" indent="0" algn="ctr">
              <a:spcBef>
                <a:spcPts val="0"/>
              </a:spcBef>
              <a:buClr>
                <a:schemeClr val="accent1"/>
              </a:buClr>
              <a:buSzPts val="1050"/>
              <a:buFont typeface="Outfit"/>
              <a:buNone/>
              <a:defRPr sz="1050" b="1" i="0" u="none" strike="noStrike" cap="non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L="0" lvl="7" indent="0" algn="ctr">
              <a:spcBef>
                <a:spcPts val="0"/>
              </a:spcBef>
              <a:buClr>
                <a:schemeClr val="accent1"/>
              </a:buClr>
              <a:buSzPts val="1050"/>
              <a:buFont typeface="Outfit"/>
              <a:buNone/>
              <a:defRPr sz="1050" b="1" i="0" u="none" strike="noStrike" cap="non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L="0" lvl="8" indent="0" algn="ctr">
              <a:spcBef>
                <a:spcPts val="0"/>
              </a:spcBef>
              <a:buClr>
                <a:schemeClr val="accent1"/>
              </a:buClr>
              <a:buSzPts val="1050"/>
              <a:buFont typeface="Outfit"/>
              <a:buNone/>
              <a:defRPr sz="1050" b="1" i="0" u="none" strike="noStrike" cap="none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35" name="Google Shape;3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1274" y="405493"/>
            <a:ext cx="1657804" cy="24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2" name="Google Shape;82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3" name="Google Shape;8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microsoft.com/office/2007/relationships/hdphoto" Target="../media/hdphoto3.wdp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openxmlformats.org/officeDocument/2006/relationships/image" Target="../media/image39.jpe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43.jpeg"/><Relationship Id="rId5" Type="http://schemas.openxmlformats.org/officeDocument/2006/relationships/image" Target="../media/image38.png"/><Relationship Id="rId15" Type="http://schemas.openxmlformats.org/officeDocument/2006/relationships/image" Target="../media/image47.png"/><Relationship Id="rId10" Type="http://schemas.openxmlformats.org/officeDocument/2006/relationships/image" Target="../media/image42.jpeg"/><Relationship Id="rId4" Type="http://schemas.openxmlformats.org/officeDocument/2006/relationships/image" Target="../media/image37.pn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"/>
          <p:cNvSpPr/>
          <p:nvPr/>
        </p:nvSpPr>
        <p:spPr>
          <a:xfrm>
            <a:off x="23881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5000">
                <a:srgbClr val="000000">
                  <a:alpha val="46274"/>
                </a:srgbClr>
              </a:gs>
              <a:gs pos="100000">
                <a:srgbClr val="000000">
                  <a:alpha val="31764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881" y="3934756"/>
            <a:ext cx="9229726" cy="11930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 txBox="1"/>
          <p:nvPr/>
        </p:nvSpPr>
        <p:spPr>
          <a:xfrm>
            <a:off x="373475" y="2879200"/>
            <a:ext cx="79953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TRANSICIÓN ENERGÉTICA: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UN GRAN DESAFÍO PARA LA TRANSMISIÓN</a:t>
            </a:r>
            <a:endParaRPr sz="32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8164" y="494860"/>
            <a:ext cx="2455558" cy="365786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 txBox="1"/>
          <p:nvPr/>
        </p:nvSpPr>
        <p:spPr>
          <a:xfrm>
            <a:off x="5931986" y="6278413"/>
            <a:ext cx="61049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Mayo 2026</a:t>
            </a:r>
            <a:endParaRPr/>
          </a:p>
        </p:txBody>
      </p:sp>
      <p:sp>
        <p:nvSpPr>
          <p:cNvPr id="115" name="Google Shape;115;p1"/>
          <p:cNvSpPr txBox="1"/>
          <p:nvPr/>
        </p:nvSpPr>
        <p:spPr>
          <a:xfrm>
            <a:off x="373476" y="5226150"/>
            <a:ext cx="888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Infraestructura crítica, resiliencia y desarrollo energético en Chile</a:t>
            </a:r>
            <a:endParaRPr sz="1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/>
          <p:nvPr/>
        </p:nvSpPr>
        <p:spPr>
          <a:xfrm>
            <a:off x="9943478" y="94163"/>
            <a:ext cx="206498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Your Website Here</a:t>
            </a:r>
            <a:endParaRPr/>
          </a:p>
        </p:txBody>
      </p:sp>
      <p:pic>
        <p:nvPicPr>
          <p:cNvPr id="122" name="Google Shape;1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1275" y="405493"/>
            <a:ext cx="1657804" cy="2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3"/>
          <p:cNvSpPr txBox="1">
            <a:spLocks noGrp="1"/>
          </p:cNvSpPr>
          <p:nvPr>
            <p:ph type="sldNum" idx="12"/>
          </p:nvPr>
        </p:nvSpPr>
        <p:spPr>
          <a:xfrm>
            <a:off x="11474603" y="5835270"/>
            <a:ext cx="4540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24" name="Google Shape;12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6375" y="177609"/>
            <a:ext cx="1829761" cy="633310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"/>
          <p:cNvSpPr txBox="1"/>
          <p:nvPr/>
        </p:nvSpPr>
        <p:spPr>
          <a:xfrm>
            <a:off x="3168213" y="574210"/>
            <a:ext cx="6213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¿Quiénes </a:t>
            </a:r>
            <a:r>
              <a:rPr lang="en-US" sz="380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somos</a:t>
            </a:r>
            <a:r>
              <a:rPr lang="en-US" sz="38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?</a:t>
            </a:r>
            <a:endParaRPr sz="38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3955585" y="1993063"/>
            <a:ext cx="6282900" cy="3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600" b="1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Principal compañía de transmisión de energía eléctrica en Chile. </a:t>
            </a:r>
            <a:r>
              <a:rPr lang="es-ES_tradnl" sz="16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Contamos con más de 80 años de trayectoria y experiencia en el desarrollo de proyectos de infraestructura lineal crítica</a:t>
            </a:r>
            <a:r>
              <a:rPr lang="es-ES_tradnl" sz="1600" b="1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.</a:t>
            </a:r>
          </a:p>
          <a:p>
            <a:pPr marL="0" marR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s-ES_tradnl" sz="16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Operamos más de </a:t>
            </a:r>
            <a:r>
              <a:rPr lang="es-ES_tradnl" sz="1600" b="1" noProof="1">
                <a:solidFill>
                  <a:schemeClr val="accent3"/>
                </a:solidFill>
                <a:latin typeface="Outfit"/>
                <a:ea typeface="Outfit"/>
                <a:cs typeface="Outfit"/>
                <a:sym typeface="Outfit"/>
              </a:rPr>
              <a:t>10 mil km de líneas</a:t>
            </a:r>
            <a:r>
              <a:rPr lang="es-ES_tradnl" sz="1600" b="1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es-ES_tradnl" sz="16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con 82 subestaciones eléctricas de Arica a Chiloé. Esto permite abastecer al 98% de la población a nivel nacional. </a:t>
            </a:r>
          </a:p>
          <a:p>
            <a:pPr marL="0" marR="0" lvl="0" indent="0" algn="l" rtl="0">
              <a:spcBef>
                <a:spcPts val="3200"/>
              </a:spcBef>
              <a:spcAft>
                <a:spcPts val="0"/>
              </a:spcAft>
              <a:buNone/>
            </a:pPr>
            <a:r>
              <a:rPr lang="es-ES_tradnl" sz="16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Desarrollamos proyectos de </a:t>
            </a:r>
            <a:r>
              <a:rPr lang="es-ES_tradnl" sz="1600" b="1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suministro de agua, sistemas de almacenamiento e infraestructura para la gran minería y otras industrias.</a:t>
            </a:r>
            <a:endParaRPr lang="es-ES_tradnl" sz="1600" noProof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l" rtl="0">
              <a:spcBef>
                <a:spcPts val="3200"/>
              </a:spcBef>
              <a:spcAft>
                <a:spcPts val="2000"/>
              </a:spcAft>
              <a:buNone/>
            </a:pPr>
            <a:r>
              <a:rPr lang="es-ES_tradnl" sz="16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El Grupo Transelec también está</a:t>
            </a:r>
            <a:r>
              <a:rPr lang="es-ES_tradnl" sz="1600" noProof="1">
                <a:solidFill>
                  <a:schemeClr val="accent4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es-ES_tradnl" sz="1600" b="1" noProof="1">
                <a:solidFill>
                  <a:schemeClr val="accent4"/>
                </a:solidFill>
                <a:latin typeface="Outfit"/>
                <a:ea typeface="Outfit"/>
                <a:cs typeface="Outfit"/>
                <a:sym typeface="Outfit"/>
              </a:rPr>
              <a:t>presente en Perú</a:t>
            </a:r>
            <a:r>
              <a:rPr lang="es-ES_tradnl" sz="1600" b="1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es-ES_tradnl" sz="16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desde 2016.</a:t>
            </a:r>
          </a:p>
        </p:txBody>
      </p:sp>
      <p:pic>
        <p:nvPicPr>
          <p:cNvPr id="127" name="Google Shape;12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86396" y="2997071"/>
            <a:ext cx="778907" cy="778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99402" y="2028577"/>
            <a:ext cx="610779" cy="610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68232" y="4153803"/>
            <a:ext cx="659542" cy="659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75838" y="5107063"/>
            <a:ext cx="502595" cy="50259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"/>
          <p:cNvSpPr/>
          <p:nvPr/>
        </p:nvSpPr>
        <p:spPr>
          <a:xfrm>
            <a:off x="3273199" y="1357565"/>
            <a:ext cx="507900" cy="63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a8b56e2189_4_236"/>
          <p:cNvSpPr txBox="1"/>
          <p:nvPr/>
        </p:nvSpPr>
        <p:spPr>
          <a:xfrm>
            <a:off x="9943478" y="94163"/>
            <a:ext cx="20649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Your Website Here</a:t>
            </a:r>
            <a:endParaRPr/>
          </a:p>
        </p:txBody>
      </p:sp>
      <p:sp>
        <p:nvSpPr>
          <p:cNvPr id="138" name="Google Shape;138;g3a8b56e2189_4_236"/>
          <p:cNvSpPr/>
          <p:nvPr/>
        </p:nvSpPr>
        <p:spPr>
          <a:xfrm>
            <a:off x="675587" y="1436940"/>
            <a:ext cx="507900" cy="63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39" name="Google Shape;139;g3a8b56e2189_4_2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1275" y="405493"/>
            <a:ext cx="1657804" cy="2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3a8b56e2189_4_236"/>
          <p:cNvSpPr/>
          <p:nvPr/>
        </p:nvSpPr>
        <p:spPr>
          <a:xfrm>
            <a:off x="672943" y="677676"/>
            <a:ext cx="105897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0B2A88"/>
                </a:solidFill>
                <a:latin typeface="Outfit"/>
                <a:ea typeface="Outfit"/>
                <a:cs typeface="Outfit"/>
                <a:sym typeface="Outfit"/>
              </a:rPr>
              <a:t>Cómo funciona el sistema eléctrico chileno</a:t>
            </a:r>
            <a:endParaRPr sz="1200"/>
          </a:p>
        </p:txBody>
      </p:sp>
      <p:sp>
        <p:nvSpPr>
          <p:cNvPr id="141" name="Google Shape;141;g3a8b56e2189_4_236"/>
          <p:cNvSpPr/>
          <p:nvPr/>
        </p:nvSpPr>
        <p:spPr>
          <a:xfrm>
            <a:off x="352903" y="2109107"/>
            <a:ext cx="2469000" cy="18288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00A19A"/>
            </a:solidFill>
            <a:prstDash val="solid"/>
            <a:round/>
            <a:headEnd type="none" w="sm" len="sm"/>
            <a:tailEnd type="none" w="sm" len="sm"/>
          </a:ln>
          <a:effectLst>
            <a:outerShdw blurRad="127000" dist="38100" dir="54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42" name="Google Shape;142;g3a8b56e2189_4_23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3023" y="2337707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3a8b56e2189_4_236"/>
          <p:cNvSpPr/>
          <p:nvPr/>
        </p:nvSpPr>
        <p:spPr>
          <a:xfrm>
            <a:off x="444343" y="2977787"/>
            <a:ext cx="2286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A19A"/>
              </a:buClr>
              <a:buSzPts val="1300"/>
              <a:buFont typeface="Outfit"/>
              <a:buNone/>
            </a:pPr>
            <a:r>
              <a:rPr lang="en-US" sz="1300" b="1">
                <a:solidFill>
                  <a:srgbClr val="00A19A"/>
                </a:solidFill>
                <a:latin typeface="Outfit"/>
                <a:ea typeface="Outfit"/>
                <a:cs typeface="Outfit"/>
                <a:sym typeface="Outfit"/>
              </a:rPr>
              <a:t>GENERACIÓN</a:t>
            </a:r>
            <a:endParaRPr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44" name="Google Shape;144;g3a8b56e2189_4_236"/>
          <p:cNvSpPr/>
          <p:nvPr/>
        </p:nvSpPr>
        <p:spPr>
          <a:xfrm>
            <a:off x="444343" y="3297827"/>
            <a:ext cx="2286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400"/>
              <a:buFont typeface="Outfit"/>
              <a:buNone/>
            </a:pPr>
            <a:r>
              <a:rPr lang="en-US" sz="1400">
                <a:solidFill>
                  <a:srgbClr val="334155"/>
                </a:solidFill>
                <a:latin typeface="Outfit"/>
                <a:ea typeface="Outfit"/>
                <a:cs typeface="Outfit"/>
                <a:sym typeface="Outfit"/>
              </a:rPr>
              <a:t>Hidro, solar, eólica,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400"/>
              <a:buFont typeface="Outfit"/>
              <a:buNone/>
            </a:pPr>
            <a:r>
              <a:rPr lang="en-US" sz="1400">
                <a:solidFill>
                  <a:srgbClr val="334155"/>
                </a:solidFill>
                <a:latin typeface="Outfit"/>
                <a:ea typeface="Outfit"/>
                <a:cs typeface="Outfit"/>
                <a:sym typeface="Outfit"/>
              </a:rPr>
              <a:t>termo, geotérmica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45" name="Google Shape;145;g3a8b56e2189_4_236"/>
          <p:cNvSpPr/>
          <p:nvPr/>
        </p:nvSpPr>
        <p:spPr>
          <a:xfrm rot="5400000">
            <a:off x="2931541" y="2886437"/>
            <a:ext cx="320100" cy="2742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46" name="Google Shape;146;g3a8b56e2189_4_236"/>
          <p:cNvSpPr/>
          <p:nvPr/>
        </p:nvSpPr>
        <p:spPr>
          <a:xfrm>
            <a:off x="3297271" y="2035955"/>
            <a:ext cx="2615100" cy="1975200"/>
          </a:xfrm>
          <a:prstGeom prst="rect">
            <a:avLst/>
          </a:prstGeom>
          <a:solidFill>
            <a:srgbClr val="C8237C"/>
          </a:solidFill>
          <a:ln w="12700" cap="flat" cmpd="sng">
            <a:solidFill>
              <a:srgbClr val="C8237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47" name="Google Shape;147;g3a8b56e2189_4_236"/>
          <p:cNvSpPr/>
          <p:nvPr/>
        </p:nvSpPr>
        <p:spPr>
          <a:xfrm>
            <a:off x="3370423" y="2109107"/>
            <a:ext cx="2469000" cy="18288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C8237C"/>
            </a:solidFill>
            <a:prstDash val="solid"/>
            <a:round/>
            <a:headEnd type="none" w="sm" len="sm"/>
            <a:tailEnd type="none" w="sm" len="sm"/>
          </a:ln>
          <a:effectLst>
            <a:outerShdw blurRad="127000" dist="38100" dir="54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48" name="Google Shape;148;g3a8b56e2189_4_23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0543" y="2337707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a8b56e2189_4_236"/>
          <p:cNvSpPr/>
          <p:nvPr/>
        </p:nvSpPr>
        <p:spPr>
          <a:xfrm>
            <a:off x="3461863" y="2977787"/>
            <a:ext cx="2286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237C"/>
              </a:buClr>
              <a:buSzPts val="1300"/>
              <a:buFont typeface="Outfit"/>
              <a:buNone/>
            </a:pPr>
            <a:r>
              <a:rPr lang="en-US" sz="1300" b="1">
                <a:solidFill>
                  <a:srgbClr val="C8237C"/>
                </a:solidFill>
                <a:latin typeface="Outfit"/>
                <a:ea typeface="Outfit"/>
                <a:cs typeface="Outfit"/>
                <a:sym typeface="Outfit"/>
              </a:rPr>
              <a:t>TRANSMISIÓN</a:t>
            </a:r>
            <a:endParaRPr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50" name="Google Shape;150;g3a8b56e2189_4_236"/>
          <p:cNvSpPr/>
          <p:nvPr/>
        </p:nvSpPr>
        <p:spPr>
          <a:xfrm>
            <a:off x="3461863" y="3297827"/>
            <a:ext cx="2286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400"/>
              <a:buFont typeface="Outfit"/>
              <a:buNone/>
            </a:pPr>
            <a:r>
              <a:rPr lang="en-US" sz="1400">
                <a:solidFill>
                  <a:srgbClr val="334155"/>
                </a:solidFill>
                <a:latin typeface="Outfit"/>
                <a:ea typeface="Outfit"/>
                <a:cs typeface="Outfit"/>
                <a:sym typeface="Outfit"/>
              </a:rPr>
              <a:t>Líneas de alta tensión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400"/>
              <a:buFont typeface="Outfit"/>
              <a:buNone/>
            </a:pPr>
            <a:r>
              <a:rPr lang="en-US" sz="1400">
                <a:solidFill>
                  <a:srgbClr val="334155"/>
                </a:solidFill>
                <a:latin typeface="Outfit"/>
                <a:ea typeface="Outfit"/>
                <a:cs typeface="Outfit"/>
                <a:sym typeface="Outfit"/>
              </a:rPr>
              <a:t>500 kV / 220 kV / 110 kV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51" name="Google Shape;151;g3a8b56e2189_4_236"/>
          <p:cNvSpPr/>
          <p:nvPr/>
        </p:nvSpPr>
        <p:spPr>
          <a:xfrm rot="5400000">
            <a:off x="6036326" y="2886437"/>
            <a:ext cx="320100" cy="2742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52" name="Google Shape;152;g3a8b56e2189_4_236"/>
          <p:cNvSpPr/>
          <p:nvPr/>
        </p:nvSpPr>
        <p:spPr>
          <a:xfrm>
            <a:off x="6387943" y="2109107"/>
            <a:ext cx="2469000" cy="18288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00A19A"/>
            </a:solidFill>
            <a:prstDash val="solid"/>
            <a:round/>
            <a:headEnd type="none" w="sm" len="sm"/>
            <a:tailEnd type="none" w="sm" len="sm"/>
          </a:ln>
          <a:effectLst>
            <a:outerShdw blurRad="127000" dist="38100" dir="54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53" name="Google Shape;153;g3a8b56e2189_4_23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48063" y="2337707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3a8b56e2189_4_236"/>
          <p:cNvSpPr/>
          <p:nvPr/>
        </p:nvSpPr>
        <p:spPr>
          <a:xfrm>
            <a:off x="6479383" y="2977787"/>
            <a:ext cx="2286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A19A"/>
              </a:buClr>
              <a:buSzPts val="1300"/>
              <a:buFont typeface="Outfit"/>
              <a:buNone/>
            </a:pPr>
            <a:r>
              <a:rPr lang="en-US" sz="1300" b="1">
                <a:solidFill>
                  <a:srgbClr val="00A19A"/>
                </a:solidFill>
                <a:latin typeface="Outfit"/>
                <a:ea typeface="Outfit"/>
                <a:cs typeface="Outfit"/>
                <a:sym typeface="Outfit"/>
              </a:rPr>
              <a:t>DISTRIBUCIÓN</a:t>
            </a:r>
            <a:endParaRPr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55" name="Google Shape;155;g3a8b56e2189_4_236"/>
          <p:cNvSpPr/>
          <p:nvPr/>
        </p:nvSpPr>
        <p:spPr>
          <a:xfrm>
            <a:off x="6479383" y="3297827"/>
            <a:ext cx="2286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400"/>
              <a:buFont typeface="Outfit"/>
              <a:buNone/>
            </a:pPr>
            <a:r>
              <a:rPr lang="en-US" sz="1400">
                <a:solidFill>
                  <a:srgbClr val="334155"/>
                </a:solidFill>
                <a:latin typeface="Outfit"/>
                <a:ea typeface="Outfit"/>
                <a:cs typeface="Outfit"/>
                <a:sym typeface="Outfit"/>
              </a:rPr>
              <a:t>Conversión a baja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400"/>
              <a:buFont typeface="Outfit"/>
              <a:buNone/>
            </a:pPr>
            <a:r>
              <a:rPr lang="en-US" sz="1400">
                <a:solidFill>
                  <a:srgbClr val="334155"/>
                </a:solidFill>
                <a:latin typeface="Outfit"/>
                <a:ea typeface="Outfit"/>
                <a:cs typeface="Outfit"/>
                <a:sym typeface="Outfit"/>
              </a:rPr>
              <a:t>tensión y reparto local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56" name="Google Shape;156;g3a8b56e2189_4_236"/>
          <p:cNvSpPr/>
          <p:nvPr/>
        </p:nvSpPr>
        <p:spPr>
          <a:xfrm rot="5400000">
            <a:off x="8966581" y="2886437"/>
            <a:ext cx="320100" cy="2742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57" name="Google Shape;157;g3a8b56e2189_4_236"/>
          <p:cNvSpPr/>
          <p:nvPr/>
        </p:nvSpPr>
        <p:spPr>
          <a:xfrm>
            <a:off x="9405463" y="2109107"/>
            <a:ext cx="2469000" cy="18288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0B2A88"/>
            </a:solidFill>
            <a:prstDash val="solid"/>
            <a:round/>
            <a:headEnd type="none" w="sm" len="sm"/>
            <a:tailEnd type="none" w="sm" len="sm"/>
          </a:ln>
          <a:effectLst>
            <a:outerShdw blurRad="127000" dist="38100" dir="54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58" name="Google Shape;158;g3a8b56e2189_4_23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65583" y="2337707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3a8b56e2189_4_236"/>
          <p:cNvSpPr/>
          <p:nvPr/>
        </p:nvSpPr>
        <p:spPr>
          <a:xfrm>
            <a:off x="9496903" y="2977787"/>
            <a:ext cx="2286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B2A88"/>
              </a:buClr>
              <a:buSzPts val="1300"/>
              <a:buFont typeface="Outfit"/>
              <a:buNone/>
            </a:pPr>
            <a:r>
              <a:rPr lang="en-US" sz="1300" b="1">
                <a:solidFill>
                  <a:srgbClr val="0B2A88"/>
                </a:solidFill>
                <a:latin typeface="Outfit"/>
                <a:ea typeface="Outfit"/>
                <a:cs typeface="Outfit"/>
                <a:sym typeface="Outfit"/>
              </a:rPr>
              <a:t>CONSUMO</a:t>
            </a:r>
            <a:endParaRPr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0" name="Google Shape;160;g3a8b56e2189_4_236"/>
          <p:cNvSpPr/>
          <p:nvPr/>
        </p:nvSpPr>
        <p:spPr>
          <a:xfrm>
            <a:off x="9496903" y="3297827"/>
            <a:ext cx="2286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400"/>
              <a:buFont typeface="Outfit"/>
              <a:buNone/>
            </a:pPr>
            <a:r>
              <a:rPr lang="en-US" sz="1400">
                <a:solidFill>
                  <a:srgbClr val="334155"/>
                </a:solidFill>
                <a:latin typeface="Outfit"/>
                <a:ea typeface="Outfit"/>
                <a:cs typeface="Outfit"/>
                <a:sym typeface="Outfit"/>
              </a:rPr>
              <a:t>Hogares, comercio,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400"/>
              <a:buFont typeface="Outfit"/>
              <a:buNone/>
            </a:pPr>
            <a:r>
              <a:rPr lang="en-US" sz="1400">
                <a:solidFill>
                  <a:srgbClr val="334155"/>
                </a:solidFill>
                <a:latin typeface="Outfit"/>
                <a:ea typeface="Outfit"/>
                <a:cs typeface="Outfit"/>
                <a:sym typeface="Outfit"/>
              </a:rPr>
              <a:t>minería, industria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1" name="Google Shape;161;g3a8b56e2189_4_236"/>
          <p:cNvSpPr/>
          <p:nvPr/>
        </p:nvSpPr>
        <p:spPr>
          <a:xfrm>
            <a:off x="3370423" y="4075067"/>
            <a:ext cx="2469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237C"/>
              </a:buClr>
              <a:buSzPts val="1300"/>
              <a:buFont typeface="Outfit"/>
              <a:buNone/>
            </a:pPr>
            <a:r>
              <a:rPr lang="en-US" sz="1300" b="1">
                <a:solidFill>
                  <a:srgbClr val="C8237C"/>
                </a:solidFill>
                <a:latin typeface="Outfit"/>
                <a:ea typeface="Outfit"/>
                <a:cs typeface="Outfit"/>
                <a:sym typeface="Outfit"/>
              </a:rPr>
              <a:t>◉ Aquí actúa Transelec</a:t>
            </a:r>
            <a:endParaRPr sz="13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2" name="Google Shape;162;g3a8b56e2189_4_236"/>
          <p:cNvSpPr/>
          <p:nvPr/>
        </p:nvSpPr>
        <p:spPr>
          <a:xfrm>
            <a:off x="527180" y="4504835"/>
            <a:ext cx="10972800" cy="1417200"/>
          </a:xfrm>
          <a:prstGeom prst="rect">
            <a:avLst/>
          </a:prstGeom>
          <a:solidFill>
            <a:srgbClr val="0B2A88"/>
          </a:solidFill>
          <a:ln w="12700" cap="flat" cmpd="sng">
            <a:solidFill>
              <a:srgbClr val="0B2A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3" name="Google Shape;163;g3a8b56e2189_4_236"/>
          <p:cNvSpPr/>
          <p:nvPr/>
        </p:nvSpPr>
        <p:spPr>
          <a:xfrm>
            <a:off x="755780" y="4596275"/>
            <a:ext cx="104697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Outfit"/>
              <a:buNone/>
            </a:pPr>
            <a:r>
              <a:rPr lang="en-US" sz="1100" b="1">
                <a:solidFill>
                  <a:schemeClr val="accent2"/>
                </a:solidFill>
                <a:latin typeface="Outfit"/>
                <a:ea typeface="Outfit"/>
                <a:cs typeface="Outfit"/>
                <a:sym typeface="Outfit"/>
              </a:rPr>
              <a:t>LOS 3 SISTEMAS ELÉCTRICOS DE CHILE</a:t>
            </a:r>
            <a:endParaRPr sz="1100">
              <a:solidFill>
                <a:schemeClr val="accent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4" name="Google Shape;164;g3a8b56e2189_4_236"/>
          <p:cNvSpPr/>
          <p:nvPr/>
        </p:nvSpPr>
        <p:spPr>
          <a:xfrm>
            <a:off x="801286" y="4962035"/>
            <a:ext cx="1097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Outfit"/>
              <a:buNone/>
            </a:pPr>
            <a:r>
              <a:rPr lang="en-US" sz="2600" b="1">
                <a:solidFill>
                  <a:schemeClr val="accent2"/>
                </a:solidFill>
                <a:latin typeface="Outfit"/>
                <a:ea typeface="Outfit"/>
                <a:cs typeface="Outfit"/>
                <a:sym typeface="Outfit"/>
              </a:rPr>
              <a:t>SEN</a:t>
            </a:r>
            <a:endParaRPr sz="2600">
              <a:solidFill>
                <a:schemeClr val="accent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5" name="Google Shape;165;g3a8b56e2189_4_236"/>
          <p:cNvSpPr/>
          <p:nvPr/>
        </p:nvSpPr>
        <p:spPr>
          <a:xfrm>
            <a:off x="1715900" y="5096828"/>
            <a:ext cx="2742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utfit"/>
              <a:buNone/>
            </a:pPr>
            <a:r>
              <a:rPr lang="en-US" sz="16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Sistema Eléctrico Nacional</a:t>
            </a:r>
            <a:endParaRPr sz="16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6" name="Google Shape;166;g3a8b56e2189_4_236"/>
          <p:cNvSpPr/>
          <p:nvPr/>
        </p:nvSpPr>
        <p:spPr>
          <a:xfrm>
            <a:off x="1715900" y="5416868"/>
            <a:ext cx="2469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100"/>
              <a:buFont typeface="Outfit"/>
              <a:buNone/>
            </a:pPr>
            <a:r>
              <a:rPr lang="en-US" sz="1100">
                <a:solidFill>
                  <a:srgbClr val="E2E8F0"/>
                </a:solidFill>
                <a:latin typeface="Outfit"/>
                <a:ea typeface="Outfit"/>
                <a:cs typeface="Outfit"/>
                <a:sym typeface="Outfit"/>
              </a:rPr>
              <a:t>99,4% de la capacidad · Arica a Chiloé</a:t>
            </a:r>
            <a:endParaRPr sz="11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7" name="Google Shape;167;g3a8b56e2189_4_236"/>
          <p:cNvSpPr/>
          <p:nvPr/>
        </p:nvSpPr>
        <p:spPr>
          <a:xfrm>
            <a:off x="4756066" y="4962035"/>
            <a:ext cx="1097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Outfit"/>
              <a:buNone/>
            </a:pPr>
            <a:r>
              <a:rPr lang="en-US" sz="2600" b="1">
                <a:solidFill>
                  <a:schemeClr val="accent2"/>
                </a:solidFill>
                <a:latin typeface="Outfit"/>
                <a:ea typeface="Outfit"/>
                <a:cs typeface="Outfit"/>
                <a:sym typeface="Outfit"/>
              </a:rPr>
              <a:t>SEA</a:t>
            </a:r>
            <a:endParaRPr sz="2600">
              <a:solidFill>
                <a:schemeClr val="accent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8" name="Google Shape;168;g3a8b56e2189_4_236"/>
          <p:cNvSpPr/>
          <p:nvPr/>
        </p:nvSpPr>
        <p:spPr>
          <a:xfrm>
            <a:off x="5602100" y="5096828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utfit"/>
              <a:buNone/>
            </a:pPr>
            <a:r>
              <a:rPr lang="en-US" sz="16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Sistema de Aysén</a:t>
            </a:r>
            <a:endParaRPr sz="16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9" name="Google Shape;169;g3a8b56e2189_4_236"/>
          <p:cNvSpPr/>
          <p:nvPr/>
        </p:nvSpPr>
        <p:spPr>
          <a:xfrm>
            <a:off x="5373500" y="5416868"/>
            <a:ext cx="2469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100"/>
              <a:buFont typeface="Outfit"/>
              <a:buNone/>
            </a:pPr>
            <a:r>
              <a:rPr lang="en-US" sz="1100">
                <a:solidFill>
                  <a:srgbClr val="E2E8F0"/>
                </a:solidFill>
                <a:latin typeface="Outfit"/>
                <a:ea typeface="Outfit"/>
                <a:cs typeface="Outfit"/>
                <a:sym typeface="Outfit"/>
              </a:rPr>
              <a:t>0,2% de la capacidad</a:t>
            </a:r>
            <a:endParaRPr sz="11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70" name="Google Shape;170;g3a8b56e2189_4_236"/>
          <p:cNvSpPr/>
          <p:nvPr/>
        </p:nvSpPr>
        <p:spPr>
          <a:xfrm>
            <a:off x="8070980" y="4962035"/>
            <a:ext cx="1097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Outfit"/>
              <a:buNone/>
            </a:pPr>
            <a:r>
              <a:rPr lang="en-US" sz="2600" b="1">
                <a:solidFill>
                  <a:schemeClr val="accent2"/>
                </a:solidFill>
                <a:latin typeface="Outfit"/>
                <a:ea typeface="Outfit"/>
                <a:cs typeface="Outfit"/>
                <a:sym typeface="Outfit"/>
              </a:rPr>
              <a:t>SEM</a:t>
            </a:r>
            <a:endParaRPr sz="2600">
              <a:solidFill>
                <a:schemeClr val="accent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71" name="Google Shape;171;g3a8b56e2189_4_236"/>
          <p:cNvSpPr/>
          <p:nvPr/>
        </p:nvSpPr>
        <p:spPr>
          <a:xfrm>
            <a:off x="9031100" y="5096828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utfit"/>
              <a:buNone/>
            </a:pPr>
            <a:r>
              <a:rPr lang="en-US" sz="16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Sistema de Magallanes</a:t>
            </a:r>
            <a:endParaRPr sz="16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72" name="Google Shape;172;g3a8b56e2189_4_236"/>
          <p:cNvSpPr/>
          <p:nvPr/>
        </p:nvSpPr>
        <p:spPr>
          <a:xfrm>
            <a:off x="9031100" y="5416868"/>
            <a:ext cx="2469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100"/>
              <a:buFont typeface="Outfit"/>
              <a:buNone/>
            </a:pPr>
            <a:r>
              <a:rPr lang="en-US" sz="1100">
                <a:solidFill>
                  <a:srgbClr val="E2E8F0"/>
                </a:solidFill>
                <a:latin typeface="Outfit"/>
                <a:ea typeface="Outfit"/>
                <a:cs typeface="Outfit"/>
                <a:sym typeface="Outfit"/>
              </a:rPr>
              <a:t>0,4% de la capacidad</a:t>
            </a:r>
            <a:endParaRPr sz="11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73" name="Google Shape;173;g3a8b56e2189_4_236"/>
          <p:cNvSpPr txBox="1">
            <a:spLocks noGrp="1"/>
          </p:cNvSpPr>
          <p:nvPr>
            <p:ph type="sldNum" idx="12"/>
          </p:nvPr>
        </p:nvSpPr>
        <p:spPr>
          <a:xfrm>
            <a:off x="11474603" y="5835270"/>
            <a:ext cx="454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3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"/>
          <p:cNvSpPr/>
          <p:nvPr/>
        </p:nvSpPr>
        <p:spPr>
          <a:xfrm>
            <a:off x="249487" y="3263606"/>
            <a:ext cx="1889456" cy="2408520"/>
          </a:xfrm>
          <a:prstGeom prst="roundRect">
            <a:avLst>
              <a:gd name="adj" fmla="val 430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pSp>
        <p:nvGrpSpPr>
          <p:cNvPr id="179" name="Google Shape;179;p4"/>
          <p:cNvGrpSpPr/>
          <p:nvPr/>
        </p:nvGrpSpPr>
        <p:grpSpPr>
          <a:xfrm>
            <a:off x="546927" y="2588049"/>
            <a:ext cx="1394635" cy="1438816"/>
            <a:chOff x="733134" y="1188404"/>
            <a:chExt cx="930566" cy="931154"/>
          </a:xfrm>
        </p:grpSpPr>
        <p:sp>
          <p:nvSpPr>
            <p:cNvPr id="180" name="Google Shape;180;p4"/>
            <p:cNvSpPr/>
            <p:nvPr/>
          </p:nvSpPr>
          <p:spPr>
            <a:xfrm>
              <a:off x="733134" y="1188404"/>
              <a:ext cx="930566" cy="93115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50" rIns="121900" bIns="609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grpSp>
          <p:nvGrpSpPr>
            <p:cNvPr id="181" name="Google Shape;181;p4"/>
            <p:cNvGrpSpPr/>
            <p:nvPr/>
          </p:nvGrpSpPr>
          <p:grpSpPr>
            <a:xfrm>
              <a:off x="768059" y="1223351"/>
              <a:ext cx="860716" cy="861260"/>
              <a:chOff x="1625600" y="2328863"/>
              <a:chExt cx="1005840" cy="1006475"/>
            </a:xfrm>
          </p:grpSpPr>
          <p:sp>
            <p:nvSpPr>
              <p:cNvPr id="182" name="Google Shape;182;p4"/>
              <p:cNvSpPr/>
              <p:nvPr/>
            </p:nvSpPr>
            <p:spPr>
              <a:xfrm>
                <a:off x="1625600" y="2328863"/>
                <a:ext cx="1005840" cy="10064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183" name="Google Shape;183;p4"/>
              <p:cNvSpPr/>
              <p:nvPr/>
            </p:nvSpPr>
            <p:spPr>
              <a:xfrm>
                <a:off x="1706664" y="2410252"/>
                <a:ext cx="843714" cy="843701"/>
              </a:xfrm>
              <a:prstGeom prst="ellipse">
                <a:avLst/>
              </a:prstGeom>
              <a:gradFill>
                <a:gsLst>
                  <a:gs pos="0">
                    <a:srgbClr val="3F3F3F">
                      <a:alpha val="20000"/>
                    </a:srgbClr>
                  </a:gs>
                  <a:gs pos="100000">
                    <a:srgbClr val="FFFFFF">
                      <a:alpha val="10196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b="1">
                  <a:solidFill>
                    <a:srgbClr val="3F3F3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</p:grpSp>
      <p:sp>
        <p:nvSpPr>
          <p:cNvPr id="184" name="Google Shape;184;p4"/>
          <p:cNvSpPr/>
          <p:nvPr/>
        </p:nvSpPr>
        <p:spPr>
          <a:xfrm>
            <a:off x="7921982" y="3285367"/>
            <a:ext cx="1921206" cy="2394282"/>
          </a:xfrm>
          <a:prstGeom prst="roundRect">
            <a:avLst>
              <a:gd name="adj" fmla="val 430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pSp>
        <p:nvGrpSpPr>
          <p:cNvPr id="185" name="Google Shape;185;p4"/>
          <p:cNvGrpSpPr/>
          <p:nvPr/>
        </p:nvGrpSpPr>
        <p:grpSpPr>
          <a:xfrm>
            <a:off x="8197236" y="2588049"/>
            <a:ext cx="1394635" cy="1438816"/>
            <a:chOff x="7480303" y="1188404"/>
            <a:chExt cx="930566" cy="931154"/>
          </a:xfrm>
        </p:grpSpPr>
        <p:sp>
          <p:nvSpPr>
            <p:cNvPr id="186" name="Google Shape;186;p4"/>
            <p:cNvSpPr/>
            <p:nvPr/>
          </p:nvSpPr>
          <p:spPr>
            <a:xfrm>
              <a:off x="7480303" y="1188404"/>
              <a:ext cx="930566" cy="93115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50" rIns="121900" bIns="609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grpSp>
          <p:nvGrpSpPr>
            <p:cNvPr id="187" name="Google Shape;187;p4"/>
            <p:cNvGrpSpPr/>
            <p:nvPr/>
          </p:nvGrpSpPr>
          <p:grpSpPr>
            <a:xfrm>
              <a:off x="7515228" y="1223351"/>
              <a:ext cx="860716" cy="861260"/>
              <a:chOff x="1625600" y="2328863"/>
              <a:chExt cx="1005840" cy="1006475"/>
            </a:xfrm>
          </p:grpSpPr>
          <p:sp>
            <p:nvSpPr>
              <p:cNvPr id="188" name="Google Shape;188;p4"/>
              <p:cNvSpPr/>
              <p:nvPr/>
            </p:nvSpPr>
            <p:spPr>
              <a:xfrm>
                <a:off x="1625600" y="2328863"/>
                <a:ext cx="1005840" cy="100647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189" name="Google Shape;189;p4"/>
              <p:cNvSpPr/>
              <p:nvPr/>
            </p:nvSpPr>
            <p:spPr>
              <a:xfrm>
                <a:off x="1706664" y="2410252"/>
                <a:ext cx="843714" cy="843701"/>
              </a:xfrm>
              <a:prstGeom prst="ellipse">
                <a:avLst/>
              </a:prstGeom>
              <a:gradFill>
                <a:gsLst>
                  <a:gs pos="0">
                    <a:srgbClr val="3F3F3F">
                      <a:alpha val="20000"/>
                    </a:srgbClr>
                  </a:gs>
                  <a:gs pos="100000">
                    <a:srgbClr val="FFFFFF">
                      <a:alpha val="10196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b="1">
                  <a:solidFill>
                    <a:srgbClr val="3F3F3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</p:grpSp>
      <p:sp>
        <p:nvSpPr>
          <p:cNvPr id="190" name="Google Shape;190;p4"/>
          <p:cNvSpPr/>
          <p:nvPr/>
        </p:nvSpPr>
        <p:spPr>
          <a:xfrm>
            <a:off x="5975268" y="3294354"/>
            <a:ext cx="1868207" cy="2394282"/>
          </a:xfrm>
          <a:prstGeom prst="roundRect">
            <a:avLst>
              <a:gd name="adj" fmla="val 430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pSp>
        <p:nvGrpSpPr>
          <p:cNvPr id="191" name="Google Shape;191;p4"/>
          <p:cNvGrpSpPr/>
          <p:nvPr/>
        </p:nvGrpSpPr>
        <p:grpSpPr>
          <a:xfrm>
            <a:off x="6220173" y="2588049"/>
            <a:ext cx="1394635" cy="1438816"/>
            <a:chOff x="5793510" y="1188404"/>
            <a:chExt cx="930566" cy="931154"/>
          </a:xfrm>
        </p:grpSpPr>
        <p:sp>
          <p:nvSpPr>
            <p:cNvPr id="192" name="Google Shape;192;p4"/>
            <p:cNvSpPr/>
            <p:nvPr/>
          </p:nvSpPr>
          <p:spPr>
            <a:xfrm>
              <a:off x="5793510" y="1188404"/>
              <a:ext cx="930566" cy="93115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50" rIns="121900" bIns="609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grpSp>
          <p:nvGrpSpPr>
            <p:cNvPr id="193" name="Google Shape;193;p4"/>
            <p:cNvGrpSpPr/>
            <p:nvPr/>
          </p:nvGrpSpPr>
          <p:grpSpPr>
            <a:xfrm>
              <a:off x="5828435" y="1223351"/>
              <a:ext cx="860716" cy="861260"/>
              <a:chOff x="1625600" y="2328863"/>
              <a:chExt cx="1005840" cy="1006475"/>
            </a:xfrm>
          </p:grpSpPr>
          <p:sp>
            <p:nvSpPr>
              <p:cNvPr id="194" name="Google Shape;194;p4"/>
              <p:cNvSpPr/>
              <p:nvPr/>
            </p:nvSpPr>
            <p:spPr>
              <a:xfrm>
                <a:off x="1625600" y="2328863"/>
                <a:ext cx="1005840" cy="100647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>
                <a:off x="1706664" y="2410252"/>
                <a:ext cx="843714" cy="843701"/>
              </a:xfrm>
              <a:prstGeom prst="ellipse">
                <a:avLst/>
              </a:prstGeom>
              <a:gradFill>
                <a:gsLst>
                  <a:gs pos="0">
                    <a:srgbClr val="3F3F3F">
                      <a:alpha val="20000"/>
                    </a:srgbClr>
                  </a:gs>
                  <a:gs pos="100000">
                    <a:srgbClr val="FFFFFF">
                      <a:alpha val="10196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b="1">
                  <a:solidFill>
                    <a:srgbClr val="3F3F3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</p:grpSp>
      <p:sp>
        <p:nvSpPr>
          <p:cNvPr id="196" name="Google Shape;196;p4"/>
          <p:cNvSpPr/>
          <p:nvPr/>
        </p:nvSpPr>
        <p:spPr>
          <a:xfrm>
            <a:off x="4071496" y="3269970"/>
            <a:ext cx="1848024" cy="2421925"/>
          </a:xfrm>
          <a:prstGeom prst="roundRect">
            <a:avLst>
              <a:gd name="adj" fmla="val 4301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pSp>
        <p:nvGrpSpPr>
          <p:cNvPr id="197" name="Google Shape;197;p4"/>
          <p:cNvGrpSpPr/>
          <p:nvPr/>
        </p:nvGrpSpPr>
        <p:grpSpPr>
          <a:xfrm>
            <a:off x="4302526" y="2588049"/>
            <a:ext cx="1394635" cy="1438816"/>
            <a:chOff x="4106718" y="1188404"/>
            <a:chExt cx="930566" cy="931154"/>
          </a:xfrm>
        </p:grpSpPr>
        <p:sp>
          <p:nvSpPr>
            <p:cNvPr id="198" name="Google Shape;198;p4"/>
            <p:cNvSpPr/>
            <p:nvPr/>
          </p:nvSpPr>
          <p:spPr>
            <a:xfrm>
              <a:off x="4106718" y="1188404"/>
              <a:ext cx="930566" cy="93115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50" rIns="121900" bIns="609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grpSp>
          <p:nvGrpSpPr>
            <p:cNvPr id="199" name="Google Shape;199;p4"/>
            <p:cNvGrpSpPr/>
            <p:nvPr/>
          </p:nvGrpSpPr>
          <p:grpSpPr>
            <a:xfrm>
              <a:off x="4141643" y="1223351"/>
              <a:ext cx="860716" cy="861260"/>
              <a:chOff x="1625600" y="2328863"/>
              <a:chExt cx="1005840" cy="1006475"/>
            </a:xfrm>
          </p:grpSpPr>
          <p:sp>
            <p:nvSpPr>
              <p:cNvPr id="200" name="Google Shape;200;p4"/>
              <p:cNvSpPr/>
              <p:nvPr/>
            </p:nvSpPr>
            <p:spPr>
              <a:xfrm>
                <a:off x="1625600" y="2328863"/>
                <a:ext cx="1005840" cy="10064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>
                <a:off x="1706664" y="2410252"/>
                <a:ext cx="843714" cy="843701"/>
              </a:xfrm>
              <a:prstGeom prst="ellipse">
                <a:avLst/>
              </a:prstGeom>
              <a:gradFill>
                <a:gsLst>
                  <a:gs pos="0">
                    <a:srgbClr val="3F3F3F">
                      <a:alpha val="20000"/>
                    </a:srgbClr>
                  </a:gs>
                  <a:gs pos="100000">
                    <a:srgbClr val="FFFFFF">
                      <a:alpha val="10196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b="1">
                  <a:solidFill>
                    <a:srgbClr val="3F3F3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</p:grpSp>
      <p:sp>
        <p:nvSpPr>
          <p:cNvPr id="202" name="Google Shape;202;p4"/>
          <p:cNvSpPr/>
          <p:nvPr/>
        </p:nvSpPr>
        <p:spPr>
          <a:xfrm>
            <a:off x="2195029" y="3272641"/>
            <a:ext cx="1823573" cy="2408520"/>
          </a:xfrm>
          <a:prstGeom prst="roundRect">
            <a:avLst>
              <a:gd name="adj" fmla="val 430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pSp>
        <p:nvGrpSpPr>
          <p:cNvPr id="203" name="Google Shape;203;p4"/>
          <p:cNvGrpSpPr/>
          <p:nvPr/>
        </p:nvGrpSpPr>
        <p:grpSpPr>
          <a:xfrm>
            <a:off x="2392678" y="2588049"/>
            <a:ext cx="1394635" cy="1438816"/>
            <a:chOff x="2419926" y="1188404"/>
            <a:chExt cx="930566" cy="931154"/>
          </a:xfrm>
        </p:grpSpPr>
        <p:sp>
          <p:nvSpPr>
            <p:cNvPr id="204" name="Google Shape;204;p4"/>
            <p:cNvSpPr/>
            <p:nvPr/>
          </p:nvSpPr>
          <p:spPr>
            <a:xfrm>
              <a:off x="2419926" y="1188404"/>
              <a:ext cx="930566" cy="93115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50" rIns="121900" bIns="609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grpSp>
          <p:nvGrpSpPr>
            <p:cNvPr id="205" name="Google Shape;205;p4"/>
            <p:cNvGrpSpPr/>
            <p:nvPr/>
          </p:nvGrpSpPr>
          <p:grpSpPr>
            <a:xfrm>
              <a:off x="2454851" y="1223351"/>
              <a:ext cx="860716" cy="861260"/>
              <a:chOff x="1625600" y="2328863"/>
              <a:chExt cx="1005840" cy="1006475"/>
            </a:xfrm>
          </p:grpSpPr>
          <p:sp>
            <p:nvSpPr>
              <p:cNvPr id="206" name="Google Shape;206;p4"/>
              <p:cNvSpPr/>
              <p:nvPr/>
            </p:nvSpPr>
            <p:spPr>
              <a:xfrm>
                <a:off x="1625600" y="2328863"/>
                <a:ext cx="1005840" cy="10064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>
                <a:off x="1706664" y="2410252"/>
                <a:ext cx="843714" cy="843701"/>
              </a:xfrm>
              <a:prstGeom prst="ellipse">
                <a:avLst/>
              </a:prstGeom>
              <a:gradFill>
                <a:gsLst>
                  <a:gs pos="0">
                    <a:srgbClr val="3F3F3F">
                      <a:alpha val="20000"/>
                    </a:srgbClr>
                  </a:gs>
                  <a:gs pos="100000">
                    <a:srgbClr val="FFFFFF">
                      <a:alpha val="10196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b="1">
                  <a:solidFill>
                    <a:srgbClr val="3F3F3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</p:grpSp>
      <p:sp>
        <p:nvSpPr>
          <p:cNvPr id="208" name="Google Shape;208;p4"/>
          <p:cNvSpPr/>
          <p:nvPr/>
        </p:nvSpPr>
        <p:spPr>
          <a:xfrm flipH="1">
            <a:off x="469563" y="4053368"/>
            <a:ext cx="1503168" cy="306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Salud</a:t>
            </a:r>
            <a:endParaRPr/>
          </a:p>
        </p:txBody>
      </p:sp>
      <p:sp>
        <p:nvSpPr>
          <p:cNvPr id="209" name="Google Shape;209;p4"/>
          <p:cNvSpPr/>
          <p:nvPr/>
        </p:nvSpPr>
        <p:spPr>
          <a:xfrm flipH="1">
            <a:off x="2340629" y="4499559"/>
            <a:ext cx="1599291" cy="475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10" name="Google Shape;210;p4"/>
          <p:cNvSpPr txBox="1"/>
          <p:nvPr/>
        </p:nvSpPr>
        <p:spPr>
          <a:xfrm>
            <a:off x="546927" y="578962"/>
            <a:ext cx="892477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Qué significa que la transmisión sea “crítica”</a:t>
            </a:r>
            <a:endParaRPr sz="320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11" name="Google Shape;211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6673" y="1551975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4"/>
          <p:cNvSpPr/>
          <p:nvPr/>
        </p:nvSpPr>
        <p:spPr>
          <a:xfrm>
            <a:off x="1558675" y="1611150"/>
            <a:ext cx="95844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utfit"/>
              <a:buNone/>
            </a:pPr>
            <a:r>
              <a:rPr lang="en-US" sz="160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Infraestructura crítica:</a:t>
            </a:r>
            <a:r>
              <a:rPr lang="en-US" sz="16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 activos cuya falla o interrupción produce un </a:t>
            </a:r>
            <a:r>
              <a:rPr lang="en-US" sz="160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impacto severo, inmediato y en cascada</a:t>
            </a:r>
            <a:r>
              <a:rPr lang="en-US" sz="16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 sobre la economía, la seguridad pública y los servicios esenciales del país.</a:t>
            </a:r>
            <a:endParaRPr sz="16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13" name="Google Shape;213;p4"/>
          <p:cNvSpPr/>
          <p:nvPr/>
        </p:nvSpPr>
        <p:spPr>
          <a:xfrm>
            <a:off x="1558682" y="2199908"/>
            <a:ext cx="8459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Outfit"/>
              <a:buNone/>
            </a:pPr>
            <a:r>
              <a:rPr lang="en-US" b="1">
                <a:solidFill>
                  <a:schemeClr val="accent2"/>
                </a:solidFill>
                <a:latin typeface="Outfit"/>
                <a:ea typeface="Outfit"/>
                <a:cs typeface="Outfit"/>
                <a:sym typeface="Outfit"/>
              </a:rPr>
              <a:t>TODO ESTO DEPENDE DE QUE LA RED FUNCIONE</a:t>
            </a:r>
            <a:endParaRPr>
              <a:solidFill>
                <a:schemeClr val="accent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14" name="Google Shape;214;p4"/>
          <p:cNvSpPr/>
          <p:nvPr/>
        </p:nvSpPr>
        <p:spPr>
          <a:xfrm>
            <a:off x="400548" y="4702578"/>
            <a:ext cx="1503167" cy="800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400"/>
              <a:buFont typeface="Outfit"/>
              <a:buNone/>
            </a:pPr>
            <a:r>
              <a:rPr lang="en-US" sz="1400">
                <a:solidFill>
                  <a:srgbClr val="E2E8F0"/>
                </a:solidFill>
                <a:latin typeface="Outfit"/>
                <a:ea typeface="Outfit"/>
                <a:cs typeface="Outfit"/>
                <a:sym typeface="Outfit"/>
              </a:rPr>
              <a:t>Hospitales, Equipos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400"/>
              <a:buFont typeface="Outfit"/>
              <a:buNone/>
            </a:pPr>
            <a:r>
              <a:rPr lang="en-US" sz="1400">
                <a:solidFill>
                  <a:srgbClr val="E2E8F0"/>
                </a:solidFill>
                <a:latin typeface="Outfit"/>
                <a:ea typeface="Outfit"/>
                <a:cs typeface="Outfit"/>
                <a:sym typeface="Outfit"/>
              </a:rPr>
              <a:t>de soporte vital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15" name="Google Shape;215;p4" descr="preencoded.png"/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2846102" y="3080902"/>
            <a:ext cx="487785" cy="502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4" descr="preencoded.png"/>
          <p:cNvPicPr preferRelativeResize="0"/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00351" y="3056840"/>
            <a:ext cx="487785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"/>
          <p:cNvSpPr/>
          <p:nvPr/>
        </p:nvSpPr>
        <p:spPr>
          <a:xfrm>
            <a:off x="9886351" y="3294150"/>
            <a:ext cx="1970533" cy="2408520"/>
          </a:xfrm>
          <a:prstGeom prst="roundRect">
            <a:avLst>
              <a:gd name="adj" fmla="val 430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pSp>
        <p:nvGrpSpPr>
          <p:cNvPr id="218" name="Google Shape;218;p4"/>
          <p:cNvGrpSpPr/>
          <p:nvPr/>
        </p:nvGrpSpPr>
        <p:grpSpPr>
          <a:xfrm>
            <a:off x="10174299" y="2588049"/>
            <a:ext cx="1394635" cy="1438816"/>
            <a:chOff x="733134" y="1188404"/>
            <a:chExt cx="930566" cy="931154"/>
          </a:xfrm>
        </p:grpSpPr>
        <p:sp>
          <p:nvSpPr>
            <p:cNvPr id="219" name="Google Shape;219;p4"/>
            <p:cNvSpPr/>
            <p:nvPr/>
          </p:nvSpPr>
          <p:spPr>
            <a:xfrm>
              <a:off x="733134" y="1188404"/>
              <a:ext cx="930566" cy="93115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50" rIns="121900" bIns="609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grpSp>
          <p:nvGrpSpPr>
            <p:cNvPr id="220" name="Google Shape;220;p4"/>
            <p:cNvGrpSpPr/>
            <p:nvPr/>
          </p:nvGrpSpPr>
          <p:grpSpPr>
            <a:xfrm>
              <a:off x="768059" y="1223351"/>
              <a:ext cx="860716" cy="861260"/>
              <a:chOff x="1625600" y="2328863"/>
              <a:chExt cx="1005840" cy="1006475"/>
            </a:xfrm>
          </p:grpSpPr>
          <p:sp>
            <p:nvSpPr>
              <p:cNvPr id="221" name="Google Shape;221;p4"/>
              <p:cNvSpPr/>
              <p:nvPr/>
            </p:nvSpPr>
            <p:spPr>
              <a:xfrm>
                <a:off x="1625600" y="2328863"/>
                <a:ext cx="1005840" cy="10064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22" name="Google Shape;222;p4"/>
              <p:cNvSpPr/>
              <p:nvPr/>
            </p:nvSpPr>
            <p:spPr>
              <a:xfrm>
                <a:off x="1706664" y="2410252"/>
                <a:ext cx="843714" cy="843701"/>
              </a:xfrm>
              <a:prstGeom prst="ellipse">
                <a:avLst/>
              </a:prstGeom>
              <a:gradFill>
                <a:gsLst>
                  <a:gs pos="0">
                    <a:srgbClr val="3F3F3F">
                      <a:alpha val="20000"/>
                    </a:srgbClr>
                  </a:gs>
                  <a:gs pos="100000">
                    <a:srgbClr val="FFFFFF">
                      <a:alpha val="10196"/>
                    </a:srgbClr>
                  </a:gs>
                </a:gsLst>
                <a:lin ang="27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b="1">
                  <a:solidFill>
                    <a:srgbClr val="3F3F3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</p:grpSp>
      <p:sp>
        <p:nvSpPr>
          <p:cNvPr id="223" name="Google Shape;223;p4"/>
          <p:cNvSpPr/>
          <p:nvPr/>
        </p:nvSpPr>
        <p:spPr>
          <a:xfrm>
            <a:off x="10120032" y="4679658"/>
            <a:ext cx="1503167" cy="800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2E8F0"/>
                </a:solidFill>
                <a:latin typeface="Outfit"/>
                <a:ea typeface="Outfit"/>
                <a:cs typeface="Outfit"/>
                <a:sym typeface="Outfit"/>
              </a:rPr>
              <a:t>Calefacción,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2E8F0"/>
                </a:solidFill>
                <a:latin typeface="Outfit"/>
                <a:ea typeface="Outfit"/>
                <a:cs typeface="Outfit"/>
                <a:sym typeface="Outfit"/>
              </a:rPr>
              <a:t>Refrigeración, Luz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24" name="Google Shape;224;p4"/>
          <p:cNvSpPr/>
          <p:nvPr/>
        </p:nvSpPr>
        <p:spPr>
          <a:xfrm>
            <a:off x="2309748" y="4714219"/>
            <a:ext cx="1581912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utfit"/>
              <a:buNone/>
            </a:pP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Bombeo, Plantas de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utfit"/>
              <a:buNone/>
            </a:pP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tratamiento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25" name="Google Shape;225;p4"/>
          <p:cNvSpPr/>
          <p:nvPr/>
        </p:nvSpPr>
        <p:spPr>
          <a:xfrm>
            <a:off x="2335431" y="4080937"/>
            <a:ext cx="158191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"/>
              <a:buNone/>
            </a:pPr>
            <a:r>
              <a:rPr lang="en-US" sz="18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Agua potable</a:t>
            </a:r>
            <a:endParaRPr sz="1800" b="1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26" name="Google Shape;226;p4" descr="preencoded.png"/>
          <p:cNvPicPr preferRelativeResize="0"/>
          <p:nvPr/>
        </p:nvPicPr>
        <p:blipFill rotWithShape="1"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4748432" y="3068426"/>
            <a:ext cx="502920" cy="502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4" descr="preencoded.png"/>
          <p:cNvPicPr preferRelativeResize="0"/>
          <p:nvPr/>
        </p:nvPicPr>
        <p:blipFill rotWithShape="1">
          <a:blip r:embed="rId10">
            <a:alphaModFix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73236" y="3074781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4"/>
          <p:cNvSpPr/>
          <p:nvPr/>
        </p:nvSpPr>
        <p:spPr>
          <a:xfrm>
            <a:off x="4220574" y="4088079"/>
            <a:ext cx="158191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"/>
              <a:buNone/>
            </a:pPr>
            <a:r>
              <a:rPr lang="en-US" sz="18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Transporte</a:t>
            </a:r>
            <a:endParaRPr sz="1800" b="1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29" name="Google Shape;229;p4"/>
          <p:cNvSpPr/>
          <p:nvPr/>
        </p:nvSpPr>
        <p:spPr>
          <a:xfrm>
            <a:off x="4235689" y="4703678"/>
            <a:ext cx="1581912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utfit"/>
              <a:buNone/>
            </a:pP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Metro, Semáforos, Electromovilidad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30" name="Google Shape;230;p4"/>
          <p:cNvSpPr/>
          <p:nvPr/>
        </p:nvSpPr>
        <p:spPr>
          <a:xfrm>
            <a:off x="6123660" y="4074663"/>
            <a:ext cx="158191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"/>
              <a:buNone/>
            </a:pPr>
            <a:r>
              <a:rPr lang="en-US" sz="18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Telecomdatos</a:t>
            </a:r>
            <a:endParaRPr sz="1800" b="1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31" name="Google Shape;231;p4"/>
          <p:cNvSpPr/>
          <p:nvPr/>
        </p:nvSpPr>
        <p:spPr>
          <a:xfrm>
            <a:off x="6118415" y="4702578"/>
            <a:ext cx="1581912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utfit"/>
              <a:buNone/>
            </a:pP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Internet, Antenas, Data Center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32" name="Google Shape;232;p4"/>
          <p:cNvSpPr/>
          <p:nvPr/>
        </p:nvSpPr>
        <p:spPr>
          <a:xfrm>
            <a:off x="8091629" y="4102896"/>
            <a:ext cx="158191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utfit"/>
              <a:buNone/>
            </a:pPr>
            <a:r>
              <a:rPr lang="en-US" sz="18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Minería e Industria</a:t>
            </a:r>
            <a:endParaRPr sz="1800" b="1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33" name="Google Shape;233;p4"/>
          <p:cNvSpPr/>
          <p:nvPr/>
        </p:nvSpPr>
        <p:spPr>
          <a:xfrm>
            <a:off x="8073957" y="4702578"/>
            <a:ext cx="1581912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utfit"/>
              <a:buNone/>
            </a:pP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Cobre, Litio, Faenas y Procesos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34" name="Google Shape;234;p4" descr="preencoded.png"/>
          <p:cNvPicPr preferRelativeResize="0"/>
          <p:nvPr/>
        </p:nvPicPr>
        <p:blipFill rotWithShape="1">
          <a:blip r:embed="rId12">
            <a:alphaModFix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8683454" y="3056840"/>
            <a:ext cx="502920" cy="502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" descr="preencoded.png"/>
          <p:cNvPicPr preferRelativeResize="0"/>
          <p:nvPr/>
        </p:nvPicPr>
        <p:blipFill rotWithShape="1">
          <a:blip r:embed="rId14">
            <a:alphaModFix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640067" y="305684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"/>
          <p:cNvSpPr/>
          <p:nvPr/>
        </p:nvSpPr>
        <p:spPr>
          <a:xfrm flipH="1">
            <a:off x="9921694" y="4028852"/>
            <a:ext cx="1888611" cy="306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Hogares</a:t>
            </a:r>
            <a:endParaRPr sz="1800" b="1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37" name="Google Shape;237;p4"/>
          <p:cNvSpPr txBox="1">
            <a:spLocks noGrp="1"/>
          </p:cNvSpPr>
          <p:nvPr>
            <p:ph type="sldNum" idx="12"/>
          </p:nvPr>
        </p:nvSpPr>
        <p:spPr>
          <a:xfrm>
            <a:off x="11463717" y="5821563"/>
            <a:ext cx="4540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4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38" name="Google Shape;238;p4"/>
          <p:cNvSpPr/>
          <p:nvPr/>
        </p:nvSpPr>
        <p:spPr>
          <a:xfrm>
            <a:off x="678196" y="1163737"/>
            <a:ext cx="507803" cy="6312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"/>
          <p:cNvSpPr/>
          <p:nvPr/>
        </p:nvSpPr>
        <p:spPr>
          <a:xfrm flipH="1">
            <a:off x="11117941" y="6408057"/>
            <a:ext cx="1074058" cy="449943"/>
          </a:xfrm>
          <a:prstGeom prst="round1Rect">
            <a:avLst>
              <a:gd name="adj" fmla="val 4207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44" name="Google Shape;244;p5"/>
          <p:cNvSpPr txBox="1"/>
          <p:nvPr/>
        </p:nvSpPr>
        <p:spPr>
          <a:xfrm>
            <a:off x="11318178" y="6502223"/>
            <a:ext cx="67358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Page 15</a:t>
            </a:r>
            <a:endParaRPr/>
          </a:p>
        </p:txBody>
      </p:sp>
      <p:cxnSp>
        <p:nvCxnSpPr>
          <p:cNvPr id="245" name="Google Shape;245;p5"/>
          <p:cNvCxnSpPr/>
          <p:nvPr/>
        </p:nvCxnSpPr>
        <p:spPr>
          <a:xfrm>
            <a:off x="261257" y="6633028"/>
            <a:ext cx="50074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46" name="Google Shape;246;p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4637858"/>
            <a:ext cx="12192000" cy="222014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47" name="Google Shape;24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01275" y="405493"/>
            <a:ext cx="1657804" cy="2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5"/>
          <p:cNvSpPr/>
          <p:nvPr/>
        </p:nvSpPr>
        <p:spPr>
          <a:xfrm>
            <a:off x="609600" y="1758725"/>
            <a:ext cx="109728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utfit"/>
              <a:buNone/>
            </a:pPr>
            <a:r>
              <a:rPr lang="en-US" sz="440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Gestionar lo crítico</a:t>
            </a:r>
            <a:r>
              <a:rPr lang="en-US" sz="44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A</a:t>
            </a:r>
            <a:endParaRPr sz="4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49" name="Google Shape;249;p5"/>
          <p:cNvSpPr txBox="1"/>
          <p:nvPr/>
        </p:nvSpPr>
        <p:spPr>
          <a:xfrm>
            <a:off x="3044983" y="2435927"/>
            <a:ext cx="610203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Outfit"/>
              <a:buNone/>
            </a:pPr>
            <a:r>
              <a:rPr lang="en-US" sz="2200">
                <a:solidFill>
                  <a:schemeClr val="accent3"/>
                </a:solidFill>
                <a:latin typeface="Outfit"/>
                <a:ea typeface="Outfit"/>
                <a:cs typeface="Outfit"/>
                <a:sym typeface="Outfit"/>
              </a:rPr>
              <a:t>Cómo se opera y protege la red de transmisión</a:t>
            </a:r>
            <a:endParaRPr sz="2200">
              <a:solidFill>
                <a:schemeClr val="accent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50" name="Google Shape;250;p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93947" y="3309134"/>
            <a:ext cx="673774" cy="673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48487" y="3309134"/>
            <a:ext cx="673774" cy="673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93513" y="3309134"/>
            <a:ext cx="673774" cy="673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5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57567" y="3252499"/>
            <a:ext cx="787044" cy="78704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5"/>
          <p:cNvSpPr/>
          <p:nvPr/>
        </p:nvSpPr>
        <p:spPr>
          <a:xfrm>
            <a:off x="30480" y="1114691"/>
            <a:ext cx="1216152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6"/>
          <p:cNvSpPr/>
          <p:nvPr/>
        </p:nvSpPr>
        <p:spPr>
          <a:xfrm>
            <a:off x="8106087" y="1818855"/>
            <a:ext cx="3253874" cy="1922117"/>
          </a:xfrm>
          <a:prstGeom prst="roundRect">
            <a:avLst>
              <a:gd name="adj" fmla="val 770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61" name="Google Shape;261;p6"/>
          <p:cNvSpPr/>
          <p:nvPr/>
        </p:nvSpPr>
        <p:spPr>
          <a:xfrm>
            <a:off x="6246827" y="3911037"/>
            <a:ext cx="3253874" cy="2161302"/>
          </a:xfrm>
          <a:prstGeom prst="roundRect">
            <a:avLst>
              <a:gd name="adj" fmla="val 7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62" name="Google Shape;262;p6"/>
          <p:cNvSpPr/>
          <p:nvPr/>
        </p:nvSpPr>
        <p:spPr>
          <a:xfrm>
            <a:off x="4518088" y="1848133"/>
            <a:ext cx="3253874" cy="1922117"/>
          </a:xfrm>
          <a:prstGeom prst="roundRect">
            <a:avLst>
              <a:gd name="adj" fmla="val 770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63" name="Google Shape;263;p6"/>
          <p:cNvSpPr/>
          <p:nvPr/>
        </p:nvSpPr>
        <p:spPr>
          <a:xfrm>
            <a:off x="988916" y="1885008"/>
            <a:ext cx="3253874" cy="1922117"/>
          </a:xfrm>
          <a:prstGeom prst="roundRect">
            <a:avLst>
              <a:gd name="adj" fmla="val 7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64" name="Google Shape;264;p6"/>
          <p:cNvSpPr/>
          <p:nvPr/>
        </p:nvSpPr>
        <p:spPr>
          <a:xfrm>
            <a:off x="2615853" y="3931412"/>
            <a:ext cx="3253874" cy="2161302"/>
          </a:xfrm>
          <a:prstGeom prst="roundRect">
            <a:avLst>
              <a:gd name="adj" fmla="val 770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65" name="Google Shape;265;p6"/>
          <p:cNvSpPr/>
          <p:nvPr/>
        </p:nvSpPr>
        <p:spPr>
          <a:xfrm>
            <a:off x="743030" y="624689"/>
            <a:ext cx="11008367" cy="663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Outfit"/>
              <a:buNone/>
            </a:pPr>
            <a:r>
              <a:rPr lang="en-US" sz="320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Cinco pilares de la gestión</a:t>
            </a:r>
            <a:endParaRPr sz="32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66" name="Google Shape;266;p6"/>
          <p:cNvSpPr/>
          <p:nvPr/>
        </p:nvSpPr>
        <p:spPr>
          <a:xfrm>
            <a:off x="743030" y="1306300"/>
            <a:ext cx="11008367" cy="295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utfit"/>
              <a:buNone/>
            </a:pPr>
            <a:r>
              <a:rPr lang="en-US" sz="16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Mantener operativa una infraestructura crítica de 10.000 km exige actuar simultáneamente en múltiples capas.</a:t>
            </a:r>
            <a:endParaRPr sz="16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67" name="Google Shape;267;p6"/>
          <p:cNvSpPr/>
          <p:nvPr/>
        </p:nvSpPr>
        <p:spPr>
          <a:xfrm>
            <a:off x="1699266" y="2187542"/>
            <a:ext cx="265176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68" name="Google Shape;268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612" y="2185087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6"/>
          <p:cNvSpPr/>
          <p:nvPr/>
        </p:nvSpPr>
        <p:spPr>
          <a:xfrm>
            <a:off x="1730972" y="2093647"/>
            <a:ext cx="2511818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utfit"/>
              <a:buNone/>
            </a:pPr>
            <a:r>
              <a:rPr lang="en-US" sz="14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OPERACIÓN EN TIEMPO REAL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70" name="Google Shape;270;p6"/>
          <p:cNvSpPr/>
          <p:nvPr/>
        </p:nvSpPr>
        <p:spPr>
          <a:xfrm>
            <a:off x="1132075" y="2715439"/>
            <a:ext cx="305188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utfit"/>
              <a:buNone/>
            </a:pPr>
            <a:r>
              <a:rPr lang="en-US" sz="12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Centro de Monitoreo de Activos 24/7 que supervisa flujos, tensiones y estado de líneas y subestaciones, en coordinación permanente con el Coordinador Eléctrico Nacional.</a:t>
            </a:r>
            <a:endParaRPr sz="12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71" name="Google Shape;271;p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85151" y="2149864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6"/>
          <p:cNvSpPr/>
          <p:nvPr/>
        </p:nvSpPr>
        <p:spPr>
          <a:xfrm>
            <a:off x="5279511" y="2122432"/>
            <a:ext cx="2511818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utfit"/>
              <a:buNone/>
            </a:pPr>
            <a:r>
              <a:rPr lang="en-US" sz="14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MANTENIMIENTO PREDICTIVO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73" name="Google Shape;273;p6"/>
          <p:cNvSpPr/>
          <p:nvPr/>
        </p:nvSpPr>
        <p:spPr>
          <a:xfrm>
            <a:off x="4645600" y="2744224"/>
            <a:ext cx="301195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utfit"/>
              <a:buNone/>
            </a:pPr>
            <a:r>
              <a:rPr lang="en-US" sz="12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Inspecciones por dron, termografía, análisis satelital de vegetación e IoT en la línea (Centinela). Pasar de "reparar cuando falla" a "intervenir antes de que falle".</a:t>
            </a:r>
            <a:endParaRPr sz="12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74" name="Google Shape;274;p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0982" y="2129489"/>
            <a:ext cx="452995" cy="45299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6"/>
          <p:cNvSpPr/>
          <p:nvPr/>
        </p:nvSpPr>
        <p:spPr>
          <a:xfrm>
            <a:off x="8815342" y="2102057"/>
            <a:ext cx="2463612" cy="543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utfit"/>
              <a:buNone/>
            </a:pPr>
            <a:r>
              <a:rPr lang="en-US" sz="14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CIBERSEGURIDAD Y SEGURIDAD FÍSICA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76" name="Google Shape;276;p6"/>
          <p:cNvSpPr/>
          <p:nvPr/>
        </p:nvSpPr>
        <p:spPr>
          <a:xfrm>
            <a:off x="8220983" y="2723849"/>
            <a:ext cx="3037730" cy="905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utfit"/>
              <a:buNone/>
            </a:pPr>
            <a:r>
              <a:rPr lang="en-US" sz="12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Protección de sistemas SCADA, redes OT/IT y subestaciones contra ciberataques, sabotaje y robo de cables. Una superficie de ataque que crece con la digitalización.</a:t>
            </a:r>
            <a:endParaRPr sz="12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77" name="Google Shape;277;p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16106" y="421669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6"/>
          <p:cNvSpPr/>
          <p:nvPr/>
        </p:nvSpPr>
        <p:spPr>
          <a:xfrm>
            <a:off x="3357909" y="4170979"/>
            <a:ext cx="2511818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utfit"/>
              <a:buNone/>
            </a:pPr>
            <a:r>
              <a:rPr lang="en-US" sz="14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COORDINACIÓN CON EL ECOSISTEMA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79" name="Google Shape;279;p6"/>
          <p:cNvSpPr/>
          <p:nvPr/>
        </p:nvSpPr>
        <p:spPr>
          <a:xfrm>
            <a:off x="2791705" y="4811059"/>
            <a:ext cx="296931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utfit"/>
              <a:buNone/>
            </a:pPr>
            <a:r>
              <a:rPr lang="en-US" sz="12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Coordinador Eléctrico Nacional, Comisión Nacional de Energía, generadoras, distribuidoras, ONEMI/SENAPRED, comunidades y autoridades locales: nadie gestiona la red solo</a:t>
            </a:r>
            <a:r>
              <a:rPr lang="en-US" sz="1200">
                <a:solidFill>
                  <a:srgbClr val="5A6B7E"/>
                </a:solidFill>
                <a:latin typeface="Outfit"/>
                <a:ea typeface="Outfit"/>
                <a:cs typeface="Outfit"/>
                <a:sym typeface="Outfit"/>
              </a:rPr>
              <a:t>.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80" name="Google Shape;280;p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00742" y="4277038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6"/>
          <p:cNvSpPr/>
          <p:nvPr/>
        </p:nvSpPr>
        <p:spPr>
          <a:xfrm>
            <a:off x="6895102" y="4170979"/>
            <a:ext cx="2511818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utfit"/>
              <a:buNone/>
            </a:pPr>
            <a:r>
              <a:rPr lang="en-US" sz="14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CONTINUIDAD Y PLANES DE CONTINGENCIA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2" name="Google Shape;282;p6"/>
          <p:cNvSpPr/>
          <p:nvPr/>
        </p:nvSpPr>
        <p:spPr>
          <a:xfrm>
            <a:off x="6383261" y="4871398"/>
            <a:ext cx="303536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utfit"/>
              <a:buNone/>
            </a:pPr>
            <a:r>
              <a:rPr lang="en-US" sz="12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Stock estratégico de repuestos, equipos móviles, procedimientos de recuperación y simulacros para fallas mayores, blackouts parciales y eventos climáticos extremos.</a:t>
            </a:r>
            <a:endParaRPr sz="12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3" name="Google Shape;283;p6"/>
          <p:cNvSpPr/>
          <p:nvPr/>
        </p:nvSpPr>
        <p:spPr>
          <a:xfrm>
            <a:off x="743030" y="1188974"/>
            <a:ext cx="507803" cy="6312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4" name="Google Shape;284;p6"/>
          <p:cNvSpPr txBox="1">
            <a:spLocks noGrp="1"/>
          </p:cNvSpPr>
          <p:nvPr>
            <p:ph type="sldNum" idx="12"/>
          </p:nvPr>
        </p:nvSpPr>
        <p:spPr>
          <a:xfrm>
            <a:off x="11463717" y="5821563"/>
            <a:ext cx="4540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6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g3a8b56e2189_4_285" descr="Logo-cmpc Download 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370486" y="9702963"/>
            <a:ext cx="72942" cy="6380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3a8b56e2189_4_285"/>
          <p:cNvSpPr txBox="1"/>
          <p:nvPr/>
        </p:nvSpPr>
        <p:spPr>
          <a:xfrm>
            <a:off x="11463717" y="5821563"/>
            <a:ext cx="454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7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92" name="Google Shape;292;g3a8b56e2189_4_285"/>
          <p:cNvSpPr txBox="1"/>
          <p:nvPr/>
        </p:nvSpPr>
        <p:spPr>
          <a:xfrm>
            <a:off x="423149" y="2079470"/>
            <a:ext cx="2420700" cy="24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Transelec</a:t>
            </a:r>
            <a:r>
              <a:rPr lang="en-US" sz="32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 en la</a:t>
            </a:r>
            <a:br>
              <a:rPr lang="en-US" sz="32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3200">
                <a:solidFill>
                  <a:schemeClr val="accent2"/>
                </a:solidFill>
                <a:latin typeface="Outfit"/>
                <a:ea typeface="Outfit"/>
                <a:cs typeface="Outfit"/>
                <a:sym typeface="Outfit"/>
              </a:rPr>
              <a:t>región de </a:t>
            </a:r>
            <a:r>
              <a:rPr lang="en-US" sz="3200" b="1">
                <a:solidFill>
                  <a:schemeClr val="accent2"/>
                </a:solidFill>
                <a:latin typeface="Outfit"/>
                <a:ea typeface="Outfit"/>
                <a:cs typeface="Outfit"/>
                <a:sym typeface="Outfit"/>
              </a:rPr>
              <a:t>Los Lagos</a:t>
            </a:r>
            <a:endParaRPr sz="3200" b="1">
              <a:solidFill>
                <a:schemeClr val="accent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93" name="Google Shape;293;g3a8b56e2189_4_285"/>
          <p:cNvSpPr txBox="1"/>
          <p:nvPr/>
        </p:nvSpPr>
        <p:spPr>
          <a:xfrm>
            <a:off x="3560433" y="910620"/>
            <a:ext cx="39645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10922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7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Estamos presentes en la región de Los Lagos  principalmente a través de la operación de las </a:t>
            </a:r>
            <a:r>
              <a:rPr lang="es-ES_tradnl" sz="1700" b="1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subestaciones de Rahue, Frutillar Norte, Tineo, Puerto Montt y Nueva Ancud. </a:t>
            </a:r>
            <a:endParaRPr lang="es-ES_tradnl" sz="1700" noProof="1">
              <a:solidFill>
                <a:schemeClr val="accent1"/>
              </a:solidFill>
              <a:latin typeface="Outfit"/>
              <a:ea typeface="Outfit"/>
              <a:cs typeface="Outfi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s-ES_tradnl" sz="1700" b="1" noProof="1">
              <a:solidFill>
                <a:schemeClr val="accent1"/>
              </a:solidFill>
              <a:latin typeface="Outfit"/>
              <a:ea typeface="Outfit"/>
              <a:cs typeface="Outfit"/>
            </a:endParaRPr>
          </a:p>
          <a:p>
            <a:pPr marL="109220" marR="0" lvl="0" indent="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ES_tradnl" sz="17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Además, estamos comenzando la construcción de la </a:t>
            </a:r>
            <a:r>
              <a:rPr lang="es-ES_tradnl" sz="1700" b="1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nueva línea Tineo – Nueva Ancud</a:t>
            </a:r>
            <a:r>
              <a:rPr lang="es-ES_tradnl" sz="17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, que se extenderá hacia el sur desde Llanquihue y cruzará el Canal de Chacao.</a:t>
            </a:r>
            <a:endParaRPr lang="es-ES_tradnl" sz="1700" noProof="1">
              <a:solidFill>
                <a:schemeClr val="accent1"/>
              </a:solidFill>
              <a:latin typeface="Outfit"/>
              <a:ea typeface="Outfit"/>
              <a:cs typeface="Outfit"/>
            </a:endParaRPr>
          </a:p>
          <a:p>
            <a:pPr marL="109220" marR="0" lvl="0" indent="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s-ES_tradnl" sz="1700" noProof="1">
              <a:solidFill>
                <a:schemeClr val="accent1"/>
              </a:solidFill>
              <a:latin typeface="Outfit"/>
              <a:ea typeface="Outfit"/>
              <a:cs typeface="Outfit"/>
            </a:endParaRPr>
          </a:p>
          <a:p>
            <a:pPr marL="109220" marR="0" lvl="0" indent="0" algn="l" rtl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-ES_tradnl" sz="17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Es por esto que </a:t>
            </a:r>
            <a:r>
              <a:rPr lang="es-ES_tradnl" sz="1700" b="1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nos relacionamos activamente con comunidades indígenas y juntas de vecinos </a:t>
            </a:r>
            <a:r>
              <a:rPr lang="es-ES_tradnl" sz="1700" noProof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a través de mesas de trabajo y la ejecución de proyectos de inversión social.</a:t>
            </a:r>
            <a:endParaRPr lang="es-ES_tradnl" sz="1700" noProof="1">
              <a:solidFill>
                <a:schemeClr val="accent1"/>
              </a:solidFill>
              <a:latin typeface="Outfit"/>
              <a:ea typeface="Outfit"/>
              <a:cs typeface="Outfit"/>
            </a:endParaRPr>
          </a:p>
        </p:txBody>
      </p:sp>
      <p:pic>
        <p:nvPicPr>
          <p:cNvPr id="294" name="Google Shape;294;g3a8b56e2189_4_2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9514" y="1102032"/>
            <a:ext cx="819395" cy="819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3a8b56e2189_4_2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02168" y="2591818"/>
            <a:ext cx="614086" cy="614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g3a8b56e2189_4_2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02168" y="4222109"/>
            <a:ext cx="614086" cy="6140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7" name="Google Shape;297;g3a8b56e2189_4_285"/>
          <p:cNvGrpSpPr/>
          <p:nvPr/>
        </p:nvGrpSpPr>
        <p:grpSpPr>
          <a:xfrm>
            <a:off x="7710715" y="658236"/>
            <a:ext cx="6178410" cy="5628101"/>
            <a:chOff x="7373187" y="243417"/>
            <a:chExt cx="7494432" cy="6540501"/>
          </a:xfrm>
        </p:grpSpPr>
        <p:pic>
          <p:nvPicPr>
            <p:cNvPr id="298" name="Google Shape;298;g3a8b56e2189_4_285" descr="Mapa&#10;&#10;El contenido generado por IA puede ser incorrecto.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345341" y="243417"/>
              <a:ext cx="2394806" cy="65405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g3a8b56e2189_4_285"/>
            <p:cNvSpPr/>
            <p:nvPr/>
          </p:nvSpPr>
          <p:spPr>
            <a:xfrm>
              <a:off x="10098317" y="582817"/>
              <a:ext cx="1273500" cy="366900"/>
            </a:xfrm>
            <a:prstGeom prst="roundRect">
              <a:avLst>
                <a:gd name="adj" fmla="val 16667"/>
              </a:avLst>
            </a:prstGeom>
            <a:solidFill>
              <a:srgbClr val="0FD5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Work Sans"/>
                  <a:ea typeface="Work Sans"/>
                  <a:cs typeface="Work Sans"/>
                  <a:sym typeface="Work Sans"/>
                </a:rPr>
                <a:t>Ñuble</a:t>
              </a:r>
              <a:endParaRPr sz="1200" b="1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00" name="Google Shape;300;g3a8b56e2189_4_285"/>
            <p:cNvSpPr/>
            <p:nvPr/>
          </p:nvSpPr>
          <p:spPr>
            <a:xfrm>
              <a:off x="10003067" y="4283986"/>
              <a:ext cx="1273500" cy="366900"/>
            </a:xfrm>
            <a:prstGeom prst="roundRect">
              <a:avLst>
                <a:gd name="adj" fmla="val 16667"/>
              </a:avLst>
            </a:prstGeom>
            <a:solidFill>
              <a:srgbClr val="0FD5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Work Sans"/>
                  <a:ea typeface="Work Sans"/>
                  <a:cs typeface="Work Sans"/>
                  <a:sym typeface="Work Sans"/>
                </a:rPr>
                <a:t>Los Lagos</a:t>
              </a:r>
              <a:endParaRPr sz="1200" b="1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01" name="Google Shape;301;g3a8b56e2189_4_285"/>
            <p:cNvSpPr/>
            <p:nvPr/>
          </p:nvSpPr>
          <p:spPr>
            <a:xfrm>
              <a:off x="10098317" y="3327983"/>
              <a:ext cx="1273500" cy="366900"/>
            </a:xfrm>
            <a:prstGeom prst="roundRect">
              <a:avLst>
                <a:gd name="adj" fmla="val 16667"/>
              </a:avLst>
            </a:prstGeom>
            <a:solidFill>
              <a:srgbClr val="0FD5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Work Sans"/>
                  <a:ea typeface="Work Sans"/>
                  <a:cs typeface="Work Sans"/>
                  <a:sym typeface="Work Sans"/>
                </a:rPr>
                <a:t>Los Ríos</a:t>
              </a:r>
              <a:endParaRPr sz="1200" b="1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02" name="Google Shape;302;g3a8b56e2189_4_285"/>
            <p:cNvSpPr/>
            <p:nvPr/>
          </p:nvSpPr>
          <p:spPr>
            <a:xfrm>
              <a:off x="10098317" y="2115683"/>
              <a:ext cx="1273500" cy="366900"/>
            </a:xfrm>
            <a:prstGeom prst="roundRect">
              <a:avLst>
                <a:gd name="adj" fmla="val 16667"/>
              </a:avLst>
            </a:prstGeom>
            <a:solidFill>
              <a:srgbClr val="0FD5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Work Sans"/>
                  <a:ea typeface="Work Sans"/>
                  <a:cs typeface="Work Sans"/>
                  <a:sym typeface="Work Sans"/>
                </a:rPr>
                <a:t>Araucanía</a:t>
              </a:r>
              <a:endParaRPr sz="1200" b="1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03" name="Google Shape;303;g3a8b56e2189_4_285"/>
            <p:cNvSpPr/>
            <p:nvPr/>
          </p:nvSpPr>
          <p:spPr>
            <a:xfrm>
              <a:off x="10098317" y="1196084"/>
              <a:ext cx="1273500" cy="366900"/>
            </a:xfrm>
            <a:prstGeom prst="roundRect">
              <a:avLst>
                <a:gd name="adj" fmla="val 16667"/>
              </a:avLst>
            </a:prstGeom>
            <a:solidFill>
              <a:srgbClr val="0FD5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Work Sans"/>
                  <a:ea typeface="Work Sans"/>
                  <a:cs typeface="Work Sans"/>
                  <a:sym typeface="Work Sans"/>
                </a:rPr>
                <a:t>Bío-Bío</a:t>
              </a:r>
              <a:endParaRPr sz="1200" b="1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04" name="Google Shape;304;g3a8b56e2189_4_285"/>
            <p:cNvSpPr/>
            <p:nvPr/>
          </p:nvSpPr>
          <p:spPr>
            <a:xfrm flipH="1">
              <a:off x="9165152" y="1343218"/>
              <a:ext cx="118800" cy="118800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g3a8b56e2189_4_285"/>
            <p:cNvSpPr/>
            <p:nvPr/>
          </p:nvSpPr>
          <p:spPr>
            <a:xfrm>
              <a:off x="9946056" y="2561924"/>
              <a:ext cx="118800" cy="118800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g3a8b56e2189_4_285"/>
            <p:cNvSpPr/>
            <p:nvPr/>
          </p:nvSpPr>
          <p:spPr>
            <a:xfrm>
              <a:off x="9359316" y="4447032"/>
              <a:ext cx="118800" cy="118800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g3a8b56e2189_4_285"/>
            <p:cNvSpPr/>
            <p:nvPr/>
          </p:nvSpPr>
          <p:spPr>
            <a:xfrm>
              <a:off x="10216896" y="1711372"/>
              <a:ext cx="118800" cy="118800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8" name="Google Shape;308;g3a8b56e2189_4_285"/>
            <p:cNvCxnSpPr/>
            <p:nvPr/>
          </p:nvCxnSpPr>
          <p:spPr>
            <a:xfrm rot="10800000">
              <a:off x="8672812" y="1404912"/>
              <a:ext cx="450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309" name="Google Shape;309;g3a8b56e2189_4_285"/>
            <p:cNvSpPr txBox="1"/>
            <p:nvPr/>
          </p:nvSpPr>
          <p:spPr>
            <a:xfrm>
              <a:off x="7557250" y="1347400"/>
              <a:ext cx="1341000" cy="32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SE Concepción</a:t>
              </a:r>
              <a:endParaRPr/>
            </a:p>
          </p:txBody>
        </p:sp>
        <p:cxnSp>
          <p:nvCxnSpPr>
            <p:cNvPr id="310" name="Google Shape;310;g3a8b56e2189_4_285"/>
            <p:cNvCxnSpPr/>
            <p:nvPr/>
          </p:nvCxnSpPr>
          <p:spPr>
            <a:xfrm>
              <a:off x="10426160" y="1756907"/>
              <a:ext cx="636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311" name="Google Shape;311;g3a8b56e2189_4_285"/>
            <p:cNvSpPr txBox="1"/>
            <p:nvPr/>
          </p:nvSpPr>
          <p:spPr>
            <a:xfrm>
              <a:off x="11056084" y="1632308"/>
              <a:ext cx="1341000" cy="32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SE Charrúa</a:t>
              </a:r>
              <a:endParaRPr/>
            </a:p>
          </p:txBody>
        </p:sp>
        <p:sp>
          <p:nvSpPr>
            <p:cNvPr id="312" name="Google Shape;312;g3a8b56e2189_4_285"/>
            <p:cNvSpPr txBox="1"/>
            <p:nvPr/>
          </p:nvSpPr>
          <p:spPr>
            <a:xfrm>
              <a:off x="10897076" y="2485550"/>
              <a:ext cx="1341000" cy="32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SE Temuco</a:t>
              </a:r>
              <a:endParaRPr/>
            </a:p>
          </p:txBody>
        </p:sp>
        <p:sp>
          <p:nvSpPr>
            <p:cNvPr id="313" name="Google Shape;313;g3a8b56e2189_4_285"/>
            <p:cNvSpPr txBox="1"/>
            <p:nvPr/>
          </p:nvSpPr>
          <p:spPr>
            <a:xfrm>
              <a:off x="7373187" y="4363396"/>
              <a:ext cx="1341000" cy="5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SE Puerto Montt</a:t>
              </a:r>
              <a:endParaRPr/>
            </a:p>
          </p:txBody>
        </p:sp>
        <p:cxnSp>
          <p:nvCxnSpPr>
            <p:cNvPr id="314" name="Google Shape;314;g3a8b56e2189_4_285"/>
            <p:cNvCxnSpPr>
              <a:endCxn id="313" idx="3"/>
            </p:cNvCxnSpPr>
            <p:nvPr/>
          </p:nvCxnSpPr>
          <p:spPr>
            <a:xfrm rot="10800000">
              <a:off x="8714187" y="4631746"/>
              <a:ext cx="645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15" name="Google Shape;315;g3a8b56e2189_4_285"/>
            <p:cNvCxnSpPr>
              <a:stCxn id="305" idx="6"/>
              <a:endCxn id="312" idx="1"/>
            </p:cNvCxnSpPr>
            <p:nvPr/>
          </p:nvCxnSpPr>
          <p:spPr>
            <a:xfrm>
              <a:off x="10064856" y="2621324"/>
              <a:ext cx="832200" cy="252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316" name="Google Shape;316;g3a8b56e2189_4_285"/>
            <p:cNvSpPr/>
            <p:nvPr/>
          </p:nvSpPr>
          <p:spPr>
            <a:xfrm>
              <a:off x="10850375" y="5611299"/>
              <a:ext cx="118800" cy="118800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g3a8b56e2189_4_285"/>
            <p:cNvSpPr txBox="1"/>
            <p:nvPr/>
          </p:nvSpPr>
          <p:spPr>
            <a:xfrm>
              <a:off x="10771119" y="5457608"/>
              <a:ext cx="40965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5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     SUBESTACIONES NODO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oogle Shape;323;p8"/>
          <p:cNvGrpSpPr/>
          <p:nvPr/>
        </p:nvGrpSpPr>
        <p:grpSpPr>
          <a:xfrm>
            <a:off x="2689545" y="2037352"/>
            <a:ext cx="1979240" cy="583313"/>
            <a:chOff x="2136195" y="1252084"/>
            <a:chExt cx="1971158" cy="583313"/>
          </a:xfrm>
        </p:grpSpPr>
        <p:sp>
          <p:nvSpPr>
            <p:cNvPr id="324" name="Google Shape;324;p8"/>
            <p:cNvSpPr/>
            <p:nvPr/>
          </p:nvSpPr>
          <p:spPr>
            <a:xfrm>
              <a:off x="2136195" y="1252084"/>
              <a:ext cx="1971158" cy="583313"/>
            </a:xfrm>
            <a:prstGeom prst="roundRect">
              <a:avLst>
                <a:gd name="adj" fmla="val 16667"/>
              </a:avLst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325" name="Google Shape;325;p8"/>
            <p:cNvSpPr txBox="1"/>
            <p:nvPr/>
          </p:nvSpPr>
          <p:spPr>
            <a:xfrm>
              <a:off x="2765807" y="1366394"/>
              <a:ext cx="1327092" cy="307777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5 Regiones</a:t>
              </a:r>
              <a:endParaRPr sz="14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326" name="Google Shape;326;p8"/>
            <p:cNvSpPr/>
            <p:nvPr/>
          </p:nvSpPr>
          <p:spPr>
            <a:xfrm>
              <a:off x="2229391" y="1347009"/>
              <a:ext cx="443220" cy="339845"/>
            </a:xfrm>
            <a:custGeom>
              <a:avLst/>
              <a:gdLst/>
              <a:ahLst/>
              <a:cxnLst/>
              <a:rect l="l" t="t" r="r" b="b"/>
              <a:pathLst>
                <a:path w="176" h="176" extrusionOk="0">
                  <a:moveTo>
                    <a:pt x="100" y="64"/>
                  </a:moveTo>
                  <a:cubicBezTo>
                    <a:pt x="104" y="64"/>
                    <a:pt x="108" y="60"/>
                    <a:pt x="108" y="56"/>
                  </a:cubicBezTo>
                  <a:cubicBezTo>
                    <a:pt x="108" y="52"/>
                    <a:pt x="104" y="48"/>
                    <a:pt x="100" y="48"/>
                  </a:cubicBezTo>
                  <a:cubicBezTo>
                    <a:pt x="96" y="48"/>
                    <a:pt x="92" y="52"/>
                    <a:pt x="92" y="56"/>
                  </a:cubicBezTo>
                  <a:cubicBezTo>
                    <a:pt x="92" y="60"/>
                    <a:pt x="96" y="64"/>
                    <a:pt x="100" y="64"/>
                  </a:cubicBezTo>
                  <a:moveTo>
                    <a:pt x="32" y="128"/>
                  </a:moveTo>
                  <a:cubicBezTo>
                    <a:pt x="36" y="128"/>
                    <a:pt x="40" y="124"/>
                    <a:pt x="40" y="120"/>
                  </a:cubicBezTo>
                  <a:cubicBezTo>
                    <a:pt x="40" y="116"/>
                    <a:pt x="36" y="112"/>
                    <a:pt x="32" y="112"/>
                  </a:cubicBezTo>
                  <a:cubicBezTo>
                    <a:pt x="28" y="112"/>
                    <a:pt x="24" y="116"/>
                    <a:pt x="24" y="120"/>
                  </a:cubicBezTo>
                  <a:cubicBezTo>
                    <a:pt x="24" y="124"/>
                    <a:pt x="28" y="128"/>
                    <a:pt x="32" y="128"/>
                  </a:cubicBezTo>
                  <a:moveTo>
                    <a:pt x="85" y="68"/>
                  </a:moveTo>
                  <a:cubicBezTo>
                    <a:pt x="81" y="61"/>
                    <a:pt x="81" y="61"/>
                    <a:pt x="81" y="61"/>
                  </a:cubicBezTo>
                  <a:cubicBezTo>
                    <a:pt x="78" y="63"/>
                    <a:pt x="76" y="65"/>
                    <a:pt x="74" y="67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2" y="70"/>
                    <a:pt x="83" y="69"/>
                    <a:pt x="85" y="68"/>
                  </a:cubicBezTo>
                  <a:moveTo>
                    <a:pt x="41" y="99"/>
                  </a:moveTo>
                  <a:cubicBezTo>
                    <a:pt x="34" y="95"/>
                    <a:pt x="34" y="95"/>
                    <a:pt x="34" y="95"/>
                  </a:cubicBezTo>
                  <a:cubicBezTo>
                    <a:pt x="32" y="97"/>
                    <a:pt x="31" y="100"/>
                    <a:pt x="30" y="103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3"/>
                    <a:pt x="39" y="101"/>
                    <a:pt x="41" y="99"/>
                  </a:cubicBezTo>
                  <a:moveTo>
                    <a:pt x="51" y="90"/>
                  </a:moveTo>
                  <a:cubicBezTo>
                    <a:pt x="47" y="83"/>
                    <a:pt x="47" y="83"/>
                    <a:pt x="47" y="83"/>
                  </a:cubicBezTo>
                  <a:cubicBezTo>
                    <a:pt x="44" y="85"/>
                    <a:pt x="42" y="86"/>
                    <a:pt x="40" y="88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7" y="93"/>
                    <a:pt x="49" y="91"/>
                    <a:pt x="51" y="90"/>
                  </a:cubicBezTo>
                  <a:moveTo>
                    <a:pt x="134" y="76"/>
                  </a:moveTo>
                  <a:cubicBezTo>
                    <a:pt x="135" y="76"/>
                    <a:pt x="135" y="76"/>
                    <a:pt x="135" y="76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39" y="69"/>
                    <a:pt x="137" y="67"/>
                    <a:pt x="136" y="65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31" y="72"/>
                    <a:pt x="132" y="74"/>
                    <a:pt x="134" y="76"/>
                  </a:cubicBezTo>
                  <a:moveTo>
                    <a:pt x="173" y="16"/>
                  </a:moveTo>
                  <a:cubicBezTo>
                    <a:pt x="173" y="16"/>
                    <a:pt x="173" y="16"/>
                    <a:pt x="173" y="16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6" y="0"/>
                    <a:pt x="116" y="0"/>
                  </a:cubicBezTo>
                  <a:cubicBezTo>
                    <a:pt x="116" y="0"/>
                    <a:pt x="115" y="0"/>
                    <a:pt x="115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8"/>
                    <a:pt x="1" y="159"/>
                    <a:pt x="3" y="160"/>
                  </a:cubicBezTo>
                  <a:cubicBezTo>
                    <a:pt x="3" y="160"/>
                    <a:pt x="3" y="160"/>
                    <a:pt x="3" y="160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9" y="176"/>
                    <a:pt x="60" y="176"/>
                    <a:pt x="60" y="176"/>
                  </a:cubicBezTo>
                  <a:cubicBezTo>
                    <a:pt x="60" y="176"/>
                    <a:pt x="61" y="176"/>
                    <a:pt x="61" y="176"/>
                  </a:cubicBezTo>
                  <a:cubicBezTo>
                    <a:pt x="61" y="176"/>
                    <a:pt x="61" y="176"/>
                    <a:pt x="61" y="176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71" y="176"/>
                    <a:pt x="171" y="176"/>
                    <a:pt x="171" y="176"/>
                  </a:cubicBezTo>
                  <a:cubicBezTo>
                    <a:pt x="171" y="176"/>
                    <a:pt x="171" y="176"/>
                    <a:pt x="171" y="176"/>
                  </a:cubicBezTo>
                  <a:cubicBezTo>
                    <a:pt x="171" y="176"/>
                    <a:pt x="172" y="176"/>
                    <a:pt x="172" y="176"/>
                  </a:cubicBezTo>
                  <a:cubicBezTo>
                    <a:pt x="174" y="176"/>
                    <a:pt x="176" y="174"/>
                    <a:pt x="176" y="172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18"/>
                    <a:pt x="175" y="17"/>
                    <a:pt x="173" y="16"/>
                  </a:cubicBezTo>
                  <a:moveTo>
                    <a:pt x="56" y="167"/>
                  </a:moveTo>
                  <a:cubicBezTo>
                    <a:pt x="8" y="153"/>
                    <a:pt x="8" y="153"/>
                    <a:pt x="8" y="15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56" y="167"/>
                  </a:lnTo>
                  <a:close/>
                  <a:moveTo>
                    <a:pt x="112" y="153"/>
                  </a:moveTo>
                  <a:cubicBezTo>
                    <a:pt x="64" y="167"/>
                    <a:pt x="64" y="167"/>
                    <a:pt x="64" y="16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7" y="83"/>
                    <a:pt x="67" y="83"/>
                    <a:pt x="67" y="83"/>
                  </a:cubicBezTo>
                  <a:cubicBezTo>
                    <a:pt x="70" y="82"/>
                    <a:pt x="72" y="80"/>
                    <a:pt x="75" y="78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4"/>
                    <a:pt x="66" y="75"/>
                    <a:pt x="64" y="76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112" y="9"/>
                    <a:pt x="112" y="9"/>
                    <a:pt x="112" y="9"/>
                  </a:cubicBezTo>
                  <a:lnTo>
                    <a:pt x="112" y="153"/>
                  </a:lnTo>
                  <a:close/>
                  <a:moveTo>
                    <a:pt x="168" y="167"/>
                  </a:moveTo>
                  <a:cubicBezTo>
                    <a:pt x="120" y="153"/>
                    <a:pt x="120" y="153"/>
                    <a:pt x="120" y="153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22" y="64"/>
                    <a:pt x="123" y="64"/>
                    <a:pt x="125" y="65"/>
                  </a:cubicBezTo>
                  <a:cubicBezTo>
                    <a:pt x="130" y="59"/>
                    <a:pt x="130" y="59"/>
                    <a:pt x="130" y="59"/>
                  </a:cubicBezTo>
                  <a:cubicBezTo>
                    <a:pt x="127" y="57"/>
                    <a:pt x="125" y="56"/>
                    <a:pt x="122" y="55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9"/>
                    <a:pt x="120" y="9"/>
                    <a:pt x="120" y="9"/>
                  </a:cubicBezTo>
                  <a:cubicBezTo>
                    <a:pt x="168" y="23"/>
                    <a:pt x="168" y="23"/>
                    <a:pt x="168" y="23"/>
                  </a:cubicBezTo>
                  <a:lnTo>
                    <a:pt x="168" y="167"/>
                  </a:lnTo>
                  <a:close/>
                  <a:moveTo>
                    <a:pt x="143" y="113"/>
                  </a:moveTo>
                  <a:cubicBezTo>
                    <a:pt x="142" y="112"/>
                    <a:pt x="141" y="112"/>
                    <a:pt x="140" y="112"/>
                  </a:cubicBezTo>
                  <a:cubicBezTo>
                    <a:pt x="138" y="112"/>
                    <a:pt x="136" y="114"/>
                    <a:pt x="136" y="116"/>
                  </a:cubicBezTo>
                  <a:cubicBezTo>
                    <a:pt x="136" y="117"/>
                    <a:pt x="136" y="118"/>
                    <a:pt x="137" y="119"/>
                  </a:cubicBezTo>
                  <a:cubicBezTo>
                    <a:pt x="142" y="124"/>
                    <a:pt x="142" y="124"/>
                    <a:pt x="142" y="124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6" y="130"/>
                    <a:pt x="136" y="131"/>
                    <a:pt x="136" y="132"/>
                  </a:cubicBezTo>
                  <a:cubicBezTo>
                    <a:pt x="136" y="134"/>
                    <a:pt x="138" y="136"/>
                    <a:pt x="140" y="136"/>
                  </a:cubicBezTo>
                  <a:cubicBezTo>
                    <a:pt x="141" y="136"/>
                    <a:pt x="142" y="136"/>
                    <a:pt x="143" y="135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4" y="136"/>
                    <a:pt x="155" y="136"/>
                    <a:pt x="156" y="136"/>
                  </a:cubicBezTo>
                  <a:cubicBezTo>
                    <a:pt x="158" y="136"/>
                    <a:pt x="160" y="134"/>
                    <a:pt x="160" y="132"/>
                  </a:cubicBezTo>
                  <a:cubicBezTo>
                    <a:pt x="160" y="131"/>
                    <a:pt x="160" y="130"/>
                    <a:pt x="159" y="129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60" y="118"/>
                    <a:pt x="160" y="117"/>
                    <a:pt x="160" y="116"/>
                  </a:cubicBezTo>
                  <a:cubicBezTo>
                    <a:pt x="160" y="114"/>
                    <a:pt x="158" y="112"/>
                    <a:pt x="156" y="112"/>
                  </a:cubicBezTo>
                  <a:cubicBezTo>
                    <a:pt x="155" y="112"/>
                    <a:pt x="154" y="112"/>
                    <a:pt x="153" y="113"/>
                  </a:cubicBezTo>
                  <a:cubicBezTo>
                    <a:pt x="148" y="118"/>
                    <a:pt x="148" y="118"/>
                    <a:pt x="148" y="118"/>
                  </a:cubicBezTo>
                  <a:lnTo>
                    <a:pt x="143" y="113"/>
                  </a:lnTo>
                  <a:close/>
                  <a:moveTo>
                    <a:pt x="142" y="88"/>
                  </a:moveTo>
                  <a:cubicBezTo>
                    <a:pt x="150" y="86"/>
                    <a:pt x="150" y="86"/>
                    <a:pt x="150" y="86"/>
                  </a:cubicBezTo>
                  <a:cubicBezTo>
                    <a:pt x="149" y="83"/>
                    <a:pt x="148" y="80"/>
                    <a:pt x="146" y="78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40" y="84"/>
                    <a:pt x="141" y="86"/>
                    <a:pt x="142" y="88"/>
                  </a:cubicBezTo>
                  <a:moveTo>
                    <a:pt x="143" y="102"/>
                  </a:moveTo>
                  <a:cubicBezTo>
                    <a:pt x="151" y="103"/>
                    <a:pt x="151" y="103"/>
                    <a:pt x="151" y="103"/>
                  </a:cubicBezTo>
                  <a:cubicBezTo>
                    <a:pt x="151" y="100"/>
                    <a:pt x="151" y="97"/>
                    <a:pt x="151" y="94"/>
                  </a:cubicBezTo>
                  <a:cubicBezTo>
                    <a:pt x="143" y="95"/>
                    <a:pt x="143" y="95"/>
                    <a:pt x="143" y="95"/>
                  </a:cubicBezTo>
                  <a:cubicBezTo>
                    <a:pt x="143" y="97"/>
                    <a:pt x="143" y="99"/>
                    <a:pt x="143" y="102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</p:grpSp>
      <p:grpSp>
        <p:nvGrpSpPr>
          <p:cNvPr id="327" name="Google Shape;327;p8"/>
          <p:cNvGrpSpPr/>
          <p:nvPr/>
        </p:nvGrpSpPr>
        <p:grpSpPr>
          <a:xfrm>
            <a:off x="4819070" y="2035949"/>
            <a:ext cx="1966604" cy="650270"/>
            <a:chOff x="2903639" y="1211703"/>
            <a:chExt cx="3538330" cy="955857"/>
          </a:xfrm>
        </p:grpSpPr>
        <p:grpSp>
          <p:nvGrpSpPr>
            <p:cNvPr id="328" name="Google Shape;328;p8"/>
            <p:cNvGrpSpPr/>
            <p:nvPr/>
          </p:nvGrpSpPr>
          <p:grpSpPr>
            <a:xfrm>
              <a:off x="2903639" y="1211703"/>
              <a:ext cx="3538330" cy="955857"/>
              <a:chOff x="4614596" y="1282899"/>
              <a:chExt cx="3538331" cy="2462569"/>
            </a:xfrm>
          </p:grpSpPr>
          <p:sp>
            <p:nvSpPr>
              <p:cNvPr id="329" name="Google Shape;329;p8"/>
              <p:cNvSpPr/>
              <p:nvPr/>
            </p:nvSpPr>
            <p:spPr>
              <a:xfrm>
                <a:off x="4614596" y="1282899"/>
                <a:ext cx="3538331" cy="2200388"/>
              </a:xfrm>
              <a:prstGeom prst="roundRect">
                <a:avLst>
                  <a:gd name="adj" fmla="val 16667"/>
                </a:avLst>
              </a:prstGeom>
              <a:solidFill>
                <a:srgbClr val="8296B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FFFFF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30" name="Google Shape;330;p8"/>
              <p:cNvSpPr txBox="1"/>
              <p:nvPr/>
            </p:nvSpPr>
            <p:spPr>
              <a:xfrm>
                <a:off x="5351566" y="1763985"/>
                <a:ext cx="2705581" cy="1981483"/>
              </a:xfrm>
              <a:prstGeom prst="rect">
                <a:avLst/>
              </a:prstGeom>
              <a:solidFill>
                <a:srgbClr val="8296B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chemeClr val="lt1"/>
                    </a:solidFill>
                    <a:latin typeface="Outfit"/>
                    <a:ea typeface="Outfit"/>
                    <a:cs typeface="Outfit"/>
                    <a:sym typeface="Outfit"/>
                  </a:rPr>
                  <a:t>Superficie de 135,926 km²</a:t>
                </a:r>
                <a:endParaRPr sz="1400" b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  <p:sp>
          <p:nvSpPr>
            <p:cNvPr id="331" name="Google Shape;331;p8"/>
            <p:cNvSpPr/>
            <p:nvPr/>
          </p:nvSpPr>
          <p:spPr>
            <a:xfrm>
              <a:off x="3038124" y="1407472"/>
              <a:ext cx="583706" cy="432580"/>
            </a:xfrm>
            <a:custGeom>
              <a:avLst/>
              <a:gdLst/>
              <a:ahLst/>
              <a:cxnLst/>
              <a:rect l="l" t="t" r="r" b="b"/>
              <a:pathLst>
                <a:path w="176" h="176" extrusionOk="0">
                  <a:moveTo>
                    <a:pt x="98" y="105"/>
                  </a:moveTo>
                  <a:cubicBezTo>
                    <a:pt x="90" y="98"/>
                    <a:pt x="91" y="95"/>
                    <a:pt x="80" y="95"/>
                  </a:cubicBezTo>
                  <a:cubicBezTo>
                    <a:pt x="69" y="95"/>
                    <a:pt x="62" y="97"/>
                    <a:pt x="65" y="112"/>
                  </a:cubicBezTo>
                  <a:cubicBezTo>
                    <a:pt x="68" y="127"/>
                    <a:pt x="76" y="121"/>
                    <a:pt x="75" y="132"/>
                  </a:cubicBezTo>
                  <a:cubicBezTo>
                    <a:pt x="74" y="144"/>
                    <a:pt x="77" y="146"/>
                    <a:pt x="79" y="149"/>
                  </a:cubicBezTo>
                  <a:cubicBezTo>
                    <a:pt x="81" y="152"/>
                    <a:pt x="86" y="160"/>
                    <a:pt x="88" y="148"/>
                  </a:cubicBezTo>
                  <a:cubicBezTo>
                    <a:pt x="90" y="137"/>
                    <a:pt x="94" y="131"/>
                    <a:pt x="98" y="125"/>
                  </a:cubicBezTo>
                  <a:cubicBezTo>
                    <a:pt x="102" y="120"/>
                    <a:pt x="107" y="113"/>
                    <a:pt x="98" y="105"/>
                  </a:cubicBezTo>
                  <a:moveTo>
                    <a:pt x="132" y="105"/>
                  </a:moveTo>
                  <a:cubicBezTo>
                    <a:pt x="130" y="107"/>
                    <a:pt x="130" y="110"/>
                    <a:pt x="132" y="113"/>
                  </a:cubicBezTo>
                  <a:cubicBezTo>
                    <a:pt x="134" y="115"/>
                    <a:pt x="139" y="117"/>
                    <a:pt x="141" y="113"/>
                  </a:cubicBezTo>
                  <a:cubicBezTo>
                    <a:pt x="142" y="108"/>
                    <a:pt x="135" y="103"/>
                    <a:pt x="132" y="105"/>
                  </a:cubicBezTo>
                  <a:moveTo>
                    <a:pt x="69" y="79"/>
                  </a:moveTo>
                  <a:cubicBezTo>
                    <a:pt x="69" y="73"/>
                    <a:pt x="78" y="67"/>
                    <a:pt x="85" y="65"/>
                  </a:cubicBezTo>
                  <a:cubicBezTo>
                    <a:pt x="91" y="62"/>
                    <a:pt x="97" y="61"/>
                    <a:pt x="96" y="56"/>
                  </a:cubicBezTo>
                  <a:cubicBezTo>
                    <a:pt x="95" y="51"/>
                    <a:pt x="93" y="48"/>
                    <a:pt x="84" y="48"/>
                  </a:cubicBezTo>
                  <a:cubicBezTo>
                    <a:pt x="74" y="48"/>
                    <a:pt x="78" y="61"/>
                    <a:pt x="70" y="53"/>
                  </a:cubicBezTo>
                  <a:cubicBezTo>
                    <a:pt x="62" y="45"/>
                    <a:pt x="72" y="47"/>
                    <a:pt x="76" y="46"/>
                  </a:cubicBezTo>
                  <a:cubicBezTo>
                    <a:pt x="80" y="44"/>
                    <a:pt x="84" y="37"/>
                    <a:pt x="77" y="36"/>
                  </a:cubicBezTo>
                  <a:cubicBezTo>
                    <a:pt x="70" y="36"/>
                    <a:pt x="71" y="39"/>
                    <a:pt x="66" y="37"/>
                  </a:cubicBezTo>
                  <a:cubicBezTo>
                    <a:pt x="60" y="35"/>
                    <a:pt x="58" y="44"/>
                    <a:pt x="54" y="43"/>
                  </a:cubicBezTo>
                  <a:cubicBezTo>
                    <a:pt x="52" y="42"/>
                    <a:pt x="46" y="38"/>
                    <a:pt x="42" y="33"/>
                  </a:cubicBezTo>
                  <a:cubicBezTo>
                    <a:pt x="33" y="40"/>
                    <a:pt x="27" y="49"/>
                    <a:pt x="22" y="59"/>
                  </a:cubicBezTo>
                  <a:cubicBezTo>
                    <a:pt x="23" y="72"/>
                    <a:pt x="31" y="79"/>
                    <a:pt x="31" y="79"/>
                  </a:cubicBezTo>
                  <a:cubicBezTo>
                    <a:pt x="31" y="79"/>
                    <a:pt x="35" y="88"/>
                    <a:pt x="57" y="99"/>
                  </a:cubicBezTo>
                  <a:cubicBezTo>
                    <a:pt x="57" y="99"/>
                    <a:pt x="61" y="99"/>
                    <a:pt x="56" y="94"/>
                  </a:cubicBezTo>
                  <a:cubicBezTo>
                    <a:pt x="51" y="89"/>
                    <a:pt x="46" y="83"/>
                    <a:pt x="52" y="79"/>
                  </a:cubicBezTo>
                  <a:cubicBezTo>
                    <a:pt x="58" y="76"/>
                    <a:pt x="60" y="76"/>
                    <a:pt x="62" y="82"/>
                  </a:cubicBezTo>
                  <a:cubicBezTo>
                    <a:pt x="63" y="88"/>
                    <a:pt x="68" y="85"/>
                    <a:pt x="69" y="79"/>
                  </a:cubicBezTo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37"/>
                    <a:pt x="39" y="176"/>
                    <a:pt x="88" y="176"/>
                  </a:cubicBezTo>
                  <a:cubicBezTo>
                    <a:pt x="137" y="176"/>
                    <a:pt x="176" y="137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moveTo>
                    <a:pt x="88" y="168"/>
                  </a:moveTo>
                  <a:cubicBezTo>
                    <a:pt x="44" y="168"/>
                    <a:pt x="8" y="132"/>
                    <a:pt x="8" y="88"/>
                  </a:cubicBezTo>
                  <a:cubicBezTo>
                    <a:pt x="8" y="44"/>
                    <a:pt x="44" y="8"/>
                    <a:pt x="88" y="8"/>
                  </a:cubicBezTo>
                  <a:cubicBezTo>
                    <a:pt x="132" y="8"/>
                    <a:pt x="168" y="44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moveTo>
                    <a:pt x="160" y="81"/>
                  </a:moveTo>
                  <a:cubicBezTo>
                    <a:pt x="160" y="81"/>
                    <a:pt x="160" y="80"/>
                    <a:pt x="159" y="79"/>
                  </a:cubicBezTo>
                  <a:cubicBezTo>
                    <a:pt x="159" y="78"/>
                    <a:pt x="159" y="76"/>
                    <a:pt x="159" y="75"/>
                  </a:cubicBezTo>
                  <a:cubicBezTo>
                    <a:pt x="159" y="74"/>
                    <a:pt x="158" y="73"/>
                    <a:pt x="158" y="72"/>
                  </a:cubicBezTo>
                  <a:cubicBezTo>
                    <a:pt x="158" y="71"/>
                    <a:pt x="158" y="70"/>
                    <a:pt x="157" y="68"/>
                  </a:cubicBezTo>
                  <a:cubicBezTo>
                    <a:pt x="157" y="67"/>
                    <a:pt x="157" y="67"/>
                    <a:pt x="157" y="66"/>
                  </a:cubicBezTo>
                  <a:cubicBezTo>
                    <a:pt x="156" y="64"/>
                    <a:pt x="155" y="62"/>
                    <a:pt x="155" y="60"/>
                  </a:cubicBezTo>
                  <a:cubicBezTo>
                    <a:pt x="154" y="60"/>
                    <a:pt x="154" y="59"/>
                    <a:pt x="153" y="58"/>
                  </a:cubicBezTo>
                  <a:cubicBezTo>
                    <a:pt x="153" y="57"/>
                    <a:pt x="152" y="56"/>
                    <a:pt x="152" y="55"/>
                  </a:cubicBezTo>
                  <a:cubicBezTo>
                    <a:pt x="151" y="54"/>
                    <a:pt x="151" y="53"/>
                    <a:pt x="150" y="52"/>
                  </a:cubicBezTo>
                  <a:cubicBezTo>
                    <a:pt x="150" y="51"/>
                    <a:pt x="149" y="50"/>
                    <a:pt x="149" y="50"/>
                  </a:cubicBezTo>
                  <a:cubicBezTo>
                    <a:pt x="148" y="49"/>
                    <a:pt x="148" y="48"/>
                    <a:pt x="147" y="47"/>
                  </a:cubicBezTo>
                  <a:cubicBezTo>
                    <a:pt x="147" y="46"/>
                    <a:pt x="146" y="46"/>
                    <a:pt x="146" y="45"/>
                  </a:cubicBezTo>
                  <a:cubicBezTo>
                    <a:pt x="143" y="41"/>
                    <a:pt x="140" y="38"/>
                    <a:pt x="136" y="35"/>
                  </a:cubicBezTo>
                  <a:cubicBezTo>
                    <a:pt x="136" y="35"/>
                    <a:pt x="136" y="34"/>
                    <a:pt x="136" y="34"/>
                  </a:cubicBezTo>
                  <a:cubicBezTo>
                    <a:pt x="134" y="33"/>
                    <a:pt x="133" y="32"/>
                    <a:pt x="132" y="31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126" y="26"/>
                    <a:pt x="120" y="23"/>
                    <a:pt x="113" y="20"/>
                  </a:cubicBezTo>
                  <a:cubicBezTo>
                    <a:pt x="111" y="24"/>
                    <a:pt x="109" y="28"/>
                    <a:pt x="106" y="29"/>
                  </a:cubicBezTo>
                  <a:cubicBezTo>
                    <a:pt x="103" y="31"/>
                    <a:pt x="103" y="39"/>
                    <a:pt x="110" y="38"/>
                  </a:cubicBezTo>
                  <a:cubicBezTo>
                    <a:pt x="110" y="38"/>
                    <a:pt x="108" y="40"/>
                    <a:pt x="110" y="48"/>
                  </a:cubicBezTo>
                  <a:cubicBezTo>
                    <a:pt x="112" y="55"/>
                    <a:pt x="115" y="57"/>
                    <a:pt x="125" y="52"/>
                  </a:cubicBezTo>
                  <a:cubicBezTo>
                    <a:pt x="129" y="51"/>
                    <a:pt x="132" y="52"/>
                    <a:pt x="132" y="56"/>
                  </a:cubicBezTo>
                  <a:cubicBezTo>
                    <a:pt x="131" y="65"/>
                    <a:pt x="124" y="65"/>
                    <a:pt x="129" y="80"/>
                  </a:cubicBezTo>
                  <a:cubicBezTo>
                    <a:pt x="133" y="89"/>
                    <a:pt x="141" y="92"/>
                    <a:pt x="144" y="99"/>
                  </a:cubicBezTo>
                  <a:cubicBezTo>
                    <a:pt x="145" y="103"/>
                    <a:pt x="151" y="107"/>
                    <a:pt x="157" y="109"/>
                  </a:cubicBezTo>
                  <a:cubicBezTo>
                    <a:pt x="157" y="107"/>
                    <a:pt x="158" y="105"/>
                    <a:pt x="158" y="103"/>
                  </a:cubicBezTo>
                  <a:cubicBezTo>
                    <a:pt x="158" y="103"/>
                    <a:pt x="159" y="102"/>
                    <a:pt x="159" y="101"/>
                  </a:cubicBezTo>
                  <a:cubicBezTo>
                    <a:pt x="159" y="100"/>
                    <a:pt x="159" y="98"/>
                    <a:pt x="159" y="97"/>
                  </a:cubicBezTo>
                  <a:cubicBezTo>
                    <a:pt x="160" y="96"/>
                    <a:pt x="160" y="95"/>
                    <a:pt x="160" y="95"/>
                  </a:cubicBezTo>
                  <a:cubicBezTo>
                    <a:pt x="160" y="92"/>
                    <a:pt x="160" y="90"/>
                    <a:pt x="160" y="88"/>
                  </a:cubicBezTo>
                  <a:cubicBezTo>
                    <a:pt x="160" y="86"/>
                    <a:pt x="160" y="84"/>
                    <a:pt x="160" y="8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</p:grpSp>
      <p:grpSp>
        <p:nvGrpSpPr>
          <p:cNvPr id="332" name="Google Shape;332;p8"/>
          <p:cNvGrpSpPr/>
          <p:nvPr/>
        </p:nvGrpSpPr>
        <p:grpSpPr>
          <a:xfrm>
            <a:off x="4791447" y="2691643"/>
            <a:ext cx="1999502" cy="791117"/>
            <a:chOff x="894699" y="4290797"/>
            <a:chExt cx="3592350" cy="1083129"/>
          </a:xfrm>
        </p:grpSpPr>
        <p:grpSp>
          <p:nvGrpSpPr>
            <p:cNvPr id="333" name="Google Shape;333;p8"/>
            <p:cNvGrpSpPr/>
            <p:nvPr/>
          </p:nvGrpSpPr>
          <p:grpSpPr>
            <a:xfrm>
              <a:off x="933675" y="4439035"/>
              <a:ext cx="3553374" cy="825999"/>
              <a:chOff x="8548291" y="1359819"/>
              <a:chExt cx="3538332" cy="2176963"/>
            </a:xfrm>
          </p:grpSpPr>
          <p:sp>
            <p:nvSpPr>
              <p:cNvPr id="334" name="Google Shape;334;p8"/>
              <p:cNvSpPr/>
              <p:nvPr/>
            </p:nvSpPr>
            <p:spPr>
              <a:xfrm>
                <a:off x="8548291" y="1359819"/>
                <a:ext cx="3538332" cy="2176963"/>
              </a:xfrm>
              <a:prstGeom prst="roundRect">
                <a:avLst>
                  <a:gd name="adj" fmla="val 16667"/>
                </a:avLst>
              </a:prstGeom>
              <a:solidFill>
                <a:srgbClr val="C0157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35" name="Google Shape;335;p8"/>
              <p:cNvSpPr txBox="1"/>
              <p:nvPr/>
            </p:nvSpPr>
            <p:spPr>
              <a:xfrm>
                <a:off x="9338193" y="1474962"/>
                <a:ext cx="2642841" cy="1888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chemeClr val="lt1"/>
                    </a:solidFill>
                    <a:latin typeface="Outfit"/>
                    <a:ea typeface="Outfit"/>
                    <a:cs typeface="Outfit"/>
                    <a:sym typeface="Outfit"/>
                  </a:rPr>
                  <a:t>30 Subestaciones</a:t>
                </a:r>
                <a:endParaRPr sz="1400" b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  <p:pic>
          <p:nvPicPr>
            <p:cNvPr id="336" name="Google Shape;336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94699" y="4290797"/>
              <a:ext cx="929563" cy="10831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7" name="Google Shape;337;p8"/>
          <p:cNvGrpSpPr/>
          <p:nvPr/>
        </p:nvGrpSpPr>
        <p:grpSpPr>
          <a:xfrm>
            <a:off x="2698280" y="2797117"/>
            <a:ext cx="1970701" cy="564405"/>
            <a:chOff x="894699" y="3414783"/>
            <a:chExt cx="3553374" cy="825999"/>
          </a:xfrm>
        </p:grpSpPr>
        <p:grpSp>
          <p:nvGrpSpPr>
            <p:cNvPr id="338" name="Google Shape;338;p8"/>
            <p:cNvGrpSpPr/>
            <p:nvPr/>
          </p:nvGrpSpPr>
          <p:grpSpPr>
            <a:xfrm>
              <a:off x="894699" y="3414783"/>
              <a:ext cx="3553374" cy="825999"/>
              <a:chOff x="8548291" y="1359819"/>
              <a:chExt cx="3538332" cy="2176963"/>
            </a:xfrm>
          </p:grpSpPr>
          <p:sp>
            <p:nvSpPr>
              <p:cNvPr id="339" name="Google Shape;339;p8"/>
              <p:cNvSpPr/>
              <p:nvPr/>
            </p:nvSpPr>
            <p:spPr>
              <a:xfrm>
                <a:off x="8548291" y="1359819"/>
                <a:ext cx="3538332" cy="2176963"/>
              </a:xfrm>
              <a:prstGeom prst="roundRect">
                <a:avLst>
                  <a:gd name="adj" fmla="val 16667"/>
                </a:avLst>
              </a:prstGeom>
              <a:solidFill>
                <a:srgbClr val="C0157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200"/>
                  <a:buFont typeface="Calibri"/>
                  <a:buNone/>
                </a:pPr>
                <a:endParaRPr sz="2200" b="0" i="0" u="none" strike="noStrike" cap="none">
                  <a:solidFill>
                    <a:srgbClr val="FFFFF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40" name="Google Shape;340;p8"/>
              <p:cNvSpPr txBox="1"/>
              <p:nvPr/>
            </p:nvSpPr>
            <p:spPr>
              <a:xfrm>
                <a:off x="9469897" y="1492805"/>
                <a:ext cx="2553991" cy="20180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chemeClr val="lt1"/>
                    </a:solidFill>
                    <a:latin typeface="Outfit"/>
                    <a:ea typeface="Outfit"/>
                    <a:cs typeface="Outfit"/>
                    <a:sym typeface="Outfit"/>
                  </a:rPr>
                  <a:t>Líneas de 3,405 km</a:t>
                </a:r>
                <a:endParaRPr sz="1400" b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  <p:pic>
          <p:nvPicPr>
            <p:cNvPr id="341" name="Google Shape;341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9407" y="3432010"/>
              <a:ext cx="776985" cy="79154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2" name="Google Shape;342;p8"/>
          <p:cNvSpPr txBox="1"/>
          <p:nvPr/>
        </p:nvSpPr>
        <p:spPr>
          <a:xfrm>
            <a:off x="804708" y="748322"/>
            <a:ext cx="99291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800"/>
              <a:buFont typeface="Outfit"/>
              <a:buNone/>
            </a:pPr>
            <a:r>
              <a:rPr lang="en-US" sz="3100" b="1">
                <a:solidFill>
                  <a:srgbClr val="000090"/>
                </a:solidFill>
                <a:latin typeface="Outfit"/>
                <a:ea typeface="Outfit"/>
                <a:cs typeface="Outfit"/>
                <a:sym typeface="Outfit"/>
              </a:rPr>
              <a:t>Resumen de la Zona Sur</a:t>
            </a:r>
            <a:endParaRPr sz="3100" b="1" i="0" u="none" strike="noStrike" cap="none">
              <a:solidFill>
                <a:srgbClr val="00009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3" name="Google Shape;343;p8"/>
          <p:cNvSpPr txBox="1"/>
          <p:nvPr/>
        </p:nvSpPr>
        <p:spPr>
          <a:xfrm>
            <a:off x="804708" y="1399678"/>
            <a:ext cx="11649000" cy="3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1800"/>
              <a:buFont typeface="Outfit"/>
              <a:buNone/>
            </a:pPr>
            <a:r>
              <a:rPr lang="en-US" sz="1700" b="0">
                <a:solidFill>
                  <a:srgbClr val="000090"/>
                </a:solidFill>
                <a:latin typeface="Outfit"/>
                <a:ea typeface="Outfit"/>
                <a:cs typeface="Outfit"/>
                <a:sym typeface="Outfit"/>
              </a:rPr>
              <a:t>Escala del sistema de transmisión en cinco regiones:</a:t>
            </a:r>
            <a:endParaRPr sz="1700" b="0" i="1" u="none" strike="noStrike" cap="none">
              <a:solidFill>
                <a:srgbClr val="00009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4" name="Google Shape;344;p8"/>
          <p:cNvSpPr/>
          <p:nvPr/>
        </p:nvSpPr>
        <p:spPr>
          <a:xfrm>
            <a:off x="2697368" y="3557198"/>
            <a:ext cx="1972200" cy="564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endParaRPr sz="2200" b="0" i="0" u="none" strike="noStrike" cap="none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5" name="Google Shape;345;p8"/>
          <p:cNvSpPr txBox="1"/>
          <p:nvPr/>
        </p:nvSpPr>
        <p:spPr>
          <a:xfrm>
            <a:off x="3195972" y="3616388"/>
            <a:ext cx="145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16 instalaciones  impacto regional</a:t>
            </a:r>
            <a:endParaRPr sz="1200" b="1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6" name="Google Shape;346;p8"/>
          <p:cNvSpPr/>
          <p:nvPr/>
        </p:nvSpPr>
        <p:spPr>
          <a:xfrm>
            <a:off x="2771336" y="3637915"/>
            <a:ext cx="387344" cy="400566"/>
          </a:xfrm>
          <a:custGeom>
            <a:avLst/>
            <a:gdLst/>
            <a:ahLst/>
            <a:cxnLst/>
            <a:rect l="l" t="t" r="r" b="b"/>
            <a:pathLst>
              <a:path w="176" h="176" extrusionOk="0">
                <a:moveTo>
                  <a:pt x="170" y="70"/>
                </a:moveTo>
                <a:cubicBezTo>
                  <a:pt x="162" y="68"/>
                  <a:pt x="162" y="68"/>
                  <a:pt x="162" y="68"/>
                </a:cubicBezTo>
                <a:cubicBezTo>
                  <a:pt x="160" y="62"/>
                  <a:pt x="157" y="56"/>
                  <a:pt x="154" y="50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60" y="40"/>
                  <a:pt x="161" y="36"/>
                  <a:pt x="159" y="34"/>
                </a:cubicBezTo>
                <a:cubicBezTo>
                  <a:pt x="142" y="17"/>
                  <a:pt x="142" y="17"/>
                  <a:pt x="142" y="17"/>
                </a:cubicBezTo>
                <a:cubicBezTo>
                  <a:pt x="141" y="16"/>
                  <a:pt x="140" y="16"/>
                  <a:pt x="138" y="16"/>
                </a:cubicBezTo>
                <a:cubicBezTo>
                  <a:pt x="137" y="16"/>
                  <a:pt x="135" y="17"/>
                  <a:pt x="134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0" y="19"/>
                  <a:pt x="114" y="16"/>
                  <a:pt x="108" y="14"/>
                </a:cubicBezTo>
                <a:cubicBezTo>
                  <a:pt x="106" y="6"/>
                  <a:pt x="106" y="6"/>
                  <a:pt x="106" y="6"/>
                </a:cubicBezTo>
                <a:cubicBezTo>
                  <a:pt x="105" y="3"/>
                  <a:pt x="103" y="0"/>
                  <a:pt x="100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3" y="0"/>
                  <a:pt x="71" y="3"/>
                  <a:pt x="70" y="6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6"/>
                  <a:pt x="56" y="19"/>
                  <a:pt x="50" y="22"/>
                </a:cubicBezTo>
                <a:cubicBezTo>
                  <a:pt x="42" y="17"/>
                  <a:pt x="42" y="17"/>
                  <a:pt x="42" y="17"/>
                </a:cubicBezTo>
                <a:cubicBezTo>
                  <a:pt x="41" y="17"/>
                  <a:pt x="39" y="16"/>
                  <a:pt x="38" y="16"/>
                </a:cubicBezTo>
                <a:cubicBezTo>
                  <a:pt x="36" y="16"/>
                  <a:pt x="35" y="16"/>
                  <a:pt x="34" y="17"/>
                </a:cubicBezTo>
                <a:cubicBezTo>
                  <a:pt x="17" y="34"/>
                  <a:pt x="17" y="34"/>
                  <a:pt x="17" y="34"/>
                </a:cubicBezTo>
                <a:cubicBezTo>
                  <a:pt x="15" y="36"/>
                  <a:pt x="16" y="40"/>
                  <a:pt x="17" y="42"/>
                </a:cubicBezTo>
                <a:cubicBezTo>
                  <a:pt x="22" y="50"/>
                  <a:pt x="22" y="50"/>
                  <a:pt x="22" y="50"/>
                </a:cubicBezTo>
                <a:cubicBezTo>
                  <a:pt x="19" y="56"/>
                  <a:pt x="16" y="62"/>
                  <a:pt x="14" y="68"/>
                </a:cubicBezTo>
                <a:cubicBezTo>
                  <a:pt x="6" y="70"/>
                  <a:pt x="6" y="70"/>
                  <a:pt x="6" y="70"/>
                </a:cubicBezTo>
                <a:cubicBezTo>
                  <a:pt x="3" y="71"/>
                  <a:pt x="0" y="73"/>
                  <a:pt x="0" y="76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3"/>
                  <a:pt x="3" y="105"/>
                  <a:pt x="6" y="106"/>
                </a:cubicBezTo>
                <a:cubicBezTo>
                  <a:pt x="14" y="108"/>
                  <a:pt x="14" y="108"/>
                  <a:pt x="14" y="108"/>
                </a:cubicBezTo>
                <a:cubicBezTo>
                  <a:pt x="16" y="114"/>
                  <a:pt x="19" y="120"/>
                  <a:pt x="22" y="126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6" y="136"/>
                  <a:pt x="15" y="140"/>
                  <a:pt x="17" y="142"/>
                </a:cubicBezTo>
                <a:cubicBezTo>
                  <a:pt x="34" y="159"/>
                  <a:pt x="34" y="159"/>
                  <a:pt x="34" y="159"/>
                </a:cubicBezTo>
                <a:cubicBezTo>
                  <a:pt x="35" y="160"/>
                  <a:pt x="36" y="160"/>
                  <a:pt x="38" y="160"/>
                </a:cubicBezTo>
                <a:cubicBezTo>
                  <a:pt x="39" y="160"/>
                  <a:pt x="41" y="159"/>
                  <a:pt x="42" y="159"/>
                </a:cubicBezTo>
                <a:cubicBezTo>
                  <a:pt x="50" y="154"/>
                  <a:pt x="50" y="154"/>
                  <a:pt x="50" y="154"/>
                </a:cubicBezTo>
                <a:cubicBezTo>
                  <a:pt x="56" y="157"/>
                  <a:pt x="62" y="160"/>
                  <a:pt x="68" y="162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1" y="173"/>
                  <a:pt x="73" y="176"/>
                  <a:pt x="76" y="176"/>
                </a:cubicBezTo>
                <a:cubicBezTo>
                  <a:pt x="100" y="176"/>
                  <a:pt x="100" y="176"/>
                  <a:pt x="100" y="176"/>
                </a:cubicBezTo>
                <a:cubicBezTo>
                  <a:pt x="103" y="176"/>
                  <a:pt x="105" y="173"/>
                  <a:pt x="106" y="170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14" y="160"/>
                  <a:pt x="120" y="157"/>
                  <a:pt x="126" y="154"/>
                </a:cubicBezTo>
                <a:cubicBezTo>
                  <a:pt x="134" y="159"/>
                  <a:pt x="134" y="159"/>
                  <a:pt x="134" y="159"/>
                </a:cubicBezTo>
                <a:cubicBezTo>
                  <a:pt x="135" y="159"/>
                  <a:pt x="137" y="160"/>
                  <a:pt x="138" y="160"/>
                </a:cubicBezTo>
                <a:cubicBezTo>
                  <a:pt x="140" y="160"/>
                  <a:pt x="141" y="160"/>
                  <a:pt x="142" y="159"/>
                </a:cubicBezTo>
                <a:cubicBezTo>
                  <a:pt x="159" y="142"/>
                  <a:pt x="159" y="142"/>
                  <a:pt x="159" y="142"/>
                </a:cubicBezTo>
                <a:cubicBezTo>
                  <a:pt x="161" y="140"/>
                  <a:pt x="160" y="136"/>
                  <a:pt x="159" y="134"/>
                </a:cubicBezTo>
                <a:cubicBezTo>
                  <a:pt x="154" y="126"/>
                  <a:pt x="154" y="126"/>
                  <a:pt x="154" y="126"/>
                </a:cubicBezTo>
                <a:cubicBezTo>
                  <a:pt x="157" y="120"/>
                  <a:pt x="160" y="114"/>
                  <a:pt x="162" y="108"/>
                </a:cubicBezTo>
                <a:cubicBezTo>
                  <a:pt x="170" y="106"/>
                  <a:pt x="170" y="106"/>
                  <a:pt x="170" y="106"/>
                </a:cubicBezTo>
                <a:cubicBezTo>
                  <a:pt x="173" y="105"/>
                  <a:pt x="176" y="103"/>
                  <a:pt x="176" y="100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6" y="73"/>
                  <a:pt x="173" y="71"/>
                  <a:pt x="170" y="70"/>
                </a:cubicBezTo>
                <a:moveTo>
                  <a:pt x="168" y="98"/>
                </a:moveTo>
                <a:cubicBezTo>
                  <a:pt x="168" y="98"/>
                  <a:pt x="168" y="98"/>
                  <a:pt x="168" y="98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57" y="101"/>
                  <a:pt x="155" y="103"/>
                  <a:pt x="154" y="106"/>
                </a:cubicBezTo>
                <a:cubicBezTo>
                  <a:pt x="152" y="111"/>
                  <a:pt x="150" y="117"/>
                  <a:pt x="147" y="122"/>
                </a:cubicBezTo>
                <a:cubicBezTo>
                  <a:pt x="146" y="125"/>
                  <a:pt x="146" y="128"/>
                  <a:pt x="147" y="130"/>
                </a:cubicBezTo>
                <a:cubicBezTo>
                  <a:pt x="152" y="138"/>
                  <a:pt x="152" y="138"/>
                  <a:pt x="152" y="138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29" y="146"/>
                  <a:pt x="128" y="146"/>
                  <a:pt x="126" y="146"/>
                </a:cubicBezTo>
                <a:cubicBezTo>
                  <a:pt x="125" y="146"/>
                  <a:pt x="123" y="146"/>
                  <a:pt x="122" y="147"/>
                </a:cubicBezTo>
                <a:cubicBezTo>
                  <a:pt x="117" y="150"/>
                  <a:pt x="111" y="152"/>
                  <a:pt x="106" y="154"/>
                </a:cubicBezTo>
                <a:cubicBezTo>
                  <a:pt x="103" y="155"/>
                  <a:pt x="101" y="157"/>
                  <a:pt x="100" y="160"/>
                </a:cubicBezTo>
                <a:cubicBezTo>
                  <a:pt x="98" y="168"/>
                  <a:pt x="98" y="168"/>
                  <a:pt x="98" y="168"/>
                </a:cubicBezTo>
                <a:cubicBezTo>
                  <a:pt x="98" y="168"/>
                  <a:pt x="98" y="168"/>
                  <a:pt x="9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6" y="160"/>
                  <a:pt x="76" y="160"/>
                  <a:pt x="76" y="160"/>
                </a:cubicBezTo>
                <a:cubicBezTo>
                  <a:pt x="75" y="157"/>
                  <a:pt x="73" y="155"/>
                  <a:pt x="70" y="154"/>
                </a:cubicBezTo>
                <a:cubicBezTo>
                  <a:pt x="65" y="152"/>
                  <a:pt x="59" y="150"/>
                  <a:pt x="54" y="147"/>
                </a:cubicBezTo>
                <a:cubicBezTo>
                  <a:pt x="53" y="146"/>
                  <a:pt x="51" y="146"/>
                  <a:pt x="50" y="146"/>
                </a:cubicBezTo>
                <a:cubicBezTo>
                  <a:pt x="48" y="146"/>
                  <a:pt x="47" y="146"/>
                  <a:pt x="46" y="147"/>
                </a:cubicBezTo>
                <a:cubicBezTo>
                  <a:pt x="39" y="152"/>
                  <a:pt x="39" y="152"/>
                  <a:pt x="39" y="152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9" y="130"/>
                  <a:pt x="29" y="130"/>
                  <a:pt x="29" y="130"/>
                </a:cubicBezTo>
                <a:cubicBezTo>
                  <a:pt x="30" y="128"/>
                  <a:pt x="30" y="125"/>
                  <a:pt x="29" y="122"/>
                </a:cubicBezTo>
                <a:cubicBezTo>
                  <a:pt x="26" y="117"/>
                  <a:pt x="24" y="111"/>
                  <a:pt x="22" y="106"/>
                </a:cubicBezTo>
                <a:cubicBezTo>
                  <a:pt x="21" y="103"/>
                  <a:pt x="19" y="101"/>
                  <a:pt x="16" y="100"/>
                </a:cubicBezTo>
                <a:cubicBezTo>
                  <a:pt x="8" y="98"/>
                  <a:pt x="8" y="98"/>
                  <a:pt x="8" y="98"/>
                </a:cubicBezTo>
                <a:cubicBezTo>
                  <a:pt x="8" y="98"/>
                  <a:pt x="8" y="98"/>
                  <a:pt x="8" y="98"/>
                </a:cubicBezTo>
                <a:cubicBezTo>
                  <a:pt x="8" y="78"/>
                  <a:pt x="8" y="78"/>
                  <a:pt x="8" y="78"/>
                </a:cubicBezTo>
                <a:cubicBezTo>
                  <a:pt x="16" y="76"/>
                  <a:pt x="16" y="76"/>
                  <a:pt x="16" y="76"/>
                </a:cubicBezTo>
                <a:cubicBezTo>
                  <a:pt x="19" y="75"/>
                  <a:pt x="21" y="73"/>
                  <a:pt x="22" y="70"/>
                </a:cubicBezTo>
                <a:cubicBezTo>
                  <a:pt x="24" y="65"/>
                  <a:pt x="26" y="59"/>
                  <a:pt x="29" y="54"/>
                </a:cubicBezTo>
                <a:cubicBezTo>
                  <a:pt x="30" y="51"/>
                  <a:pt x="30" y="48"/>
                  <a:pt x="29" y="46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8"/>
                </a:cubicBezTo>
                <a:cubicBezTo>
                  <a:pt x="38" y="24"/>
                  <a:pt x="38" y="24"/>
                  <a:pt x="38" y="24"/>
                </a:cubicBezTo>
                <a:cubicBezTo>
                  <a:pt x="46" y="29"/>
                  <a:pt x="46" y="29"/>
                  <a:pt x="46" y="29"/>
                </a:cubicBezTo>
                <a:cubicBezTo>
                  <a:pt x="47" y="30"/>
                  <a:pt x="48" y="30"/>
                  <a:pt x="50" y="30"/>
                </a:cubicBezTo>
                <a:cubicBezTo>
                  <a:pt x="51" y="30"/>
                  <a:pt x="53" y="30"/>
                  <a:pt x="54" y="29"/>
                </a:cubicBezTo>
                <a:cubicBezTo>
                  <a:pt x="59" y="26"/>
                  <a:pt x="65" y="24"/>
                  <a:pt x="70" y="22"/>
                </a:cubicBezTo>
                <a:cubicBezTo>
                  <a:pt x="73" y="21"/>
                  <a:pt x="75" y="19"/>
                  <a:pt x="76" y="16"/>
                </a:cubicBezTo>
                <a:cubicBezTo>
                  <a:pt x="78" y="8"/>
                  <a:pt x="78" y="8"/>
                  <a:pt x="7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100" y="16"/>
                  <a:pt x="100" y="16"/>
                  <a:pt x="100" y="16"/>
                </a:cubicBezTo>
                <a:cubicBezTo>
                  <a:pt x="101" y="19"/>
                  <a:pt x="103" y="21"/>
                  <a:pt x="106" y="22"/>
                </a:cubicBezTo>
                <a:cubicBezTo>
                  <a:pt x="111" y="24"/>
                  <a:pt x="117" y="26"/>
                  <a:pt x="122" y="29"/>
                </a:cubicBezTo>
                <a:cubicBezTo>
                  <a:pt x="123" y="30"/>
                  <a:pt x="125" y="30"/>
                  <a:pt x="126" y="30"/>
                </a:cubicBezTo>
                <a:cubicBezTo>
                  <a:pt x="128" y="30"/>
                  <a:pt x="129" y="30"/>
                  <a:pt x="130" y="29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52" y="38"/>
                  <a:pt x="152" y="38"/>
                  <a:pt x="152" y="38"/>
                </a:cubicBezTo>
                <a:cubicBezTo>
                  <a:pt x="152" y="38"/>
                  <a:pt x="152" y="38"/>
                  <a:pt x="152" y="39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6" y="48"/>
                  <a:pt x="146" y="51"/>
                  <a:pt x="147" y="54"/>
                </a:cubicBezTo>
                <a:cubicBezTo>
                  <a:pt x="150" y="59"/>
                  <a:pt x="152" y="65"/>
                  <a:pt x="154" y="70"/>
                </a:cubicBezTo>
                <a:cubicBezTo>
                  <a:pt x="155" y="73"/>
                  <a:pt x="157" y="75"/>
                  <a:pt x="160" y="76"/>
                </a:cubicBezTo>
                <a:cubicBezTo>
                  <a:pt x="168" y="78"/>
                  <a:pt x="168" y="78"/>
                  <a:pt x="168" y="78"/>
                </a:cubicBezTo>
                <a:lnTo>
                  <a:pt x="168" y="98"/>
                </a:lnTo>
                <a:close/>
                <a:moveTo>
                  <a:pt x="88" y="48"/>
                </a:moveTo>
                <a:cubicBezTo>
                  <a:pt x="66" y="48"/>
                  <a:pt x="48" y="66"/>
                  <a:pt x="48" y="88"/>
                </a:cubicBezTo>
                <a:cubicBezTo>
                  <a:pt x="48" y="110"/>
                  <a:pt x="66" y="128"/>
                  <a:pt x="88" y="128"/>
                </a:cubicBezTo>
                <a:cubicBezTo>
                  <a:pt x="110" y="128"/>
                  <a:pt x="128" y="110"/>
                  <a:pt x="128" y="88"/>
                </a:cubicBezTo>
                <a:cubicBezTo>
                  <a:pt x="128" y="66"/>
                  <a:pt x="110" y="48"/>
                  <a:pt x="88" y="48"/>
                </a:cubicBezTo>
                <a:moveTo>
                  <a:pt x="88" y="120"/>
                </a:moveTo>
                <a:cubicBezTo>
                  <a:pt x="70" y="120"/>
                  <a:pt x="56" y="106"/>
                  <a:pt x="56" y="88"/>
                </a:cubicBezTo>
                <a:cubicBezTo>
                  <a:pt x="56" y="70"/>
                  <a:pt x="70" y="56"/>
                  <a:pt x="88" y="56"/>
                </a:cubicBezTo>
                <a:cubicBezTo>
                  <a:pt x="106" y="56"/>
                  <a:pt x="120" y="70"/>
                  <a:pt x="120" y="88"/>
                </a:cubicBezTo>
                <a:cubicBezTo>
                  <a:pt x="120" y="106"/>
                  <a:pt x="106" y="120"/>
                  <a:pt x="88" y="120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7" name="Google Shape;347;p8"/>
          <p:cNvSpPr/>
          <p:nvPr/>
        </p:nvSpPr>
        <p:spPr>
          <a:xfrm>
            <a:off x="4836024" y="3557863"/>
            <a:ext cx="2168400" cy="564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endParaRPr sz="2200" b="0" i="0" u="none" strike="noStrike" cap="none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8" name="Google Shape;348;p8"/>
          <p:cNvSpPr txBox="1"/>
          <p:nvPr/>
        </p:nvSpPr>
        <p:spPr>
          <a:xfrm>
            <a:off x="5353840" y="3576968"/>
            <a:ext cx="1640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1 instalación con impacto nacional</a:t>
            </a:r>
            <a:endParaRPr sz="1800" b="1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9" name="Google Shape;349;p8"/>
          <p:cNvSpPr/>
          <p:nvPr/>
        </p:nvSpPr>
        <p:spPr>
          <a:xfrm>
            <a:off x="4910608" y="3656343"/>
            <a:ext cx="410203" cy="325594"/>
          </a:xfrm>
          <a:custGeom>
            <a:avLst/>
            <a:gdLst/>
            <a:ahLst/>
            <a:cxnLst/>
            <a:rect l="l" t="t" r="r" b="b"/>
            <a:pathLst>
              <a:path w="176" h="144" extrusionOk="0">
                <a:moveTo>
                  <a:pt x="88" y="40"/>
                </a:moveTo>
                <a:cubicBezTo>
                  <a:pt x="84" y="40"/>
                  <a:pt x="80" y="44"/>
                  <a:pt x="80" y="48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4"/>
                  <a:pt x="86" y="96"/>
                  <a:pt x="88" y="96"/>
                </a:cubicBezTo>
                <a:cubicBezTo>
                  <a:pt x="90" y="96"/>
                  <a:pt x="92" y="94"/>
                  <a:pt x="92" y="92"/>
                </a:cubicBezTo>
                <a:cubicBezTo>
                  <a:pt x="96" y="48"/>
                  <a:pt x="96" y="48"/>
                  <a:pt x="96" y="48"/>
                </a:cubicBezTo>
                <a:cubicBezTo>
                  <a:pt x="96" y="44"/>
                  <a:pt x="92" y="40"/>
                  <a:pt x="88" y="40"/>
                </a:cubicBezTo>
                <a:moveTo>
                  <a:pt x="88" y="104"/>
                </a:moveTo>
                <a:cubicBezTo>
                  <a:pt x="84" y="104"/>
                  <a:pt x="80" y="108"/>
                  <a:pt x="80" y="112"/>
                </a:cubicBezTo>
                <a:cubicBezTo>
                  <a:pt x="80" y="116"/>
                  <a:pt x="84" y="120"/>
                  <a:pt x="88" y="120"/>
                </a:cubicBezTo>
                <a:cubicBezTo>
                  <a:pt x="92" y="120"/>
                  <a:pt x="96" y="116"/>
                  <a:pt x="96" y="112"/>
                </a:cubicBezTo>
                <a:cubicBezTo>
                  <a:pt x="96" y="108"/>
                  <a:pt x="92" y="104"/>
                  <a:pt x="88" y="104"/>
                </a:cubicBezTo>
                <a:moveTo>
                  <a:pt x="174" y="120"/>
                </a:moveTo>
                <a:cubicBezTo>
                  <a:pt x="102" y="8"/>
                  <a:pt x="102" y="8"/>
                  <a:pt x="102" y="8"/>
                </a:cubicBezTo>
                <a:cubicBezTo>
                  <a:pt x="102" y="8"/>
                  <a:pt x="98" y="0"/>
                  <a:pt x="88" y="0"/>
                </a:cubicBezTo>
                <a:cubicBezTo>
                  <a:pt x="78" y="0"/>
                  <a:pt x="74" y="8"/>
                  <a:pt x="74" y="8"/>
                </a:cubicBezTo>
                <a:cubicBezTo>
                  <a:pt x="2" y="120"/>
                  <a:pt x="2" y="120"/>
                  <a:pt x="2" y="120"/>
                </a:cubicBezTo>
                <a:cubicBezTo>
                  <a:pt x="2" y="120"/>
                  <a:pt x="0" y="123"/>
                  <a:pt x="0" y="128"/>
                </a:cubicBezTo>
                <a:cubicBezTo>
                  <a:pt x="0" y="137"/>
                  <a:pt x="7" y="144"/>
                  <a:pt x="16" y="144"/>
                </a:cubicBezTo>
                <a:cubicBezTo>
                  <a:pt x="160" y="144"/>
                  <a:pt x="160" y="144"/>
                  <a:pt x="160" y="144"/>
                </a:cubicBezTo>
                <a:cubicBezTo>
                  <a:pt x="169" y="144"/>
                  <a:pt x="176" y="137"/>
                  <a:pt x="176" y="128"/>
                </a:cubicBezTo>
                <a:cubicBezTo>
                  <a:pt x="176" y="122"/>
                  <a:pt x="174" y="120"/>
                  <a:pt x="174" y="120"/>
                </a:cubicBezTo>
                <a:moveTo>
                  <a:pt x="160" y="136"/>
                </a:moveTo>
                <a:cubicBezTo>
                  <a:pt x="16" y="136"/>
                  <a:pt x="16" y="136"/>
                  <a:pt x="16" y="136"/>
                </a:cubicBezTo>
                <a:cubicBezTo>
                  <a:pt x="12" y="136"/>
                  <a:pt x="8" y="132"/>
                  <a:pt x="8" y="128"/>
                </a:cubicBezTo>
                <a:cubicBezTo>
                  <a:pt x="8" y="126"/>
                  <a:pt x="8" y="125"/>
                  <a:pt x="9" y="125"/>
                </a:cubicBezTo>
                <a:cubicBezTo>
                  <a:pt x="9" y="125"/>
                  <a:pt x="9" y="125"/>
                  <a:pt x="9" y="124"/>
                </a:cubicBezTo>
                <a:cubicBezTo>
                  <a:pt x="81" y="12"/>
                  <a:pt x="81" y="12"/>
                  <a:pt x="81" y="12"/>
                </a:cubicBezTo>
                <a:cubicBezTo>
                  <a:pt x="81" y="12"/>
                  <a:pt x="81" y="12"/>
                  <a:pt x="81" y="12"/>
                </a:cubicBezTo>
                <a:cubicBezTo>
                  <a:pt x="81" y="12"/>
                  <a:pt x="83" y="8"/>
                  <a:pt x="88" y="8"/>
                </a:cubicBezTo>
                <a:cubicBezTo>
                  <a:pt x="93" y="8"/>
                  <a:pt x="94" y="11"/>
                  <a:pt x="95" y="11"/>
                </a:cubicBezTo>
                <a:cubicBezTo>
                  <a:pt x="95" y="12"/>
                  <a:pt x="95" y="12"/>
                  <a:pt x="95" y="12"/>
                </a:cubicBezTo>
                <a:cubicBezTo>
                  <a:pt x="167" y="124"/>
                  <a:pt x="167" y="124"/>
                  <a:pt x="167" y="124"/>
                </a:cubicBezTo>
                <a:cubicBezTo>
                  <a:pt x="167" y="125"/>
                  <a:pt x="167" y="125"/>
                  <a:pt x="168" y="125"/>
                </a:cubicBezTo>
                <a:cubicBezTo>
                  <a:pt x="168" y="125"/>
                  <a:pt x="168" y="126"/>
                  <a:pt x="168" y="128"/>
                </a:cubicBezTo>
                <a:cubicBezTo>
                  <a:pt x="168" y="132"/>
                  <a:pt x="164" y="136"/>
                  <a:pt x="160" y="136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pSp>
        <p:nvGrpSpPr>
          <p:cNvPr id="350" name="Google Shape;350;p8"/>
          <p:cNvGrpSpPr/>
          <p:nvPr/>
        </p:nvGrpSpPr>
        <p:grpSpPr>
          <a:xfrm>
            <a:off x="6593130" y="1340266"/>
            <a:ext cx="2498566" cy="4947437"/>
            <a:chOff x="4170568" y="1161519"/>
            <a:chExt cx="2141200" cy="4620318"/>
          </a:xfrm>
        </p:grpSpPr>
        <p:pic>
          <p:nvPicPr>
            <p:cNvPr id="351" name="Google Shape;351;p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170568" y="1161519"/>
              <a:ext cx="2141200" cy="46203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8"/>
            <p:cNvSpPr/>
            <p:nvPr/>
          </p:nvSpPr>
          <p:spPr>
            <a:xfrm>
              <a:off x="4927452" y="3300999"/>
              <a:ext cx="484632" cy="950962"/>
            </a:xfrm>
            <a:prstGeom prst="rect">
              <a:avLst/>
            </a:prstGeom>
            <a:solidFill>
              <a:srgbClr val="323F4F">
                <a:alpha val="20000"/>
              </a:srgbClr>
            </a:solidFill>
            <a:ln w="12700" cap="flat" cmpd="sng">
              <a:solidFill>
                <a:srgbClr val="04113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</p:grpSp>
      <p:grpSp>
        <p:nvGrpSpPr>
          <p:cNvPr id="353" name="Google Shape;353;p8"/>
          <p:cNvGrpSpPr/>
          <p:nvPr/>
        </p:nvGrpSpPr>
        <p:grpSpPr>
          <a:xfrm>
            <a:off x="4018959" y="4328797"/>
            <a:ext cx="1365367" cy="544098"/>
            <a:chOff x="5118790" y="1625341"/>
            <a:chExt cx="3093966" cy="2126215"/>
          </a:xfrm>
        </p:grpSpPr>
        <p:sp>
          <p:nvSpPr>
            <p:cNvPr id="354" name="Google Shape;354;p8"/>
            <p:cNvSpPr txBox="1"/>
            <p:nvPr/>
          </p:nvSpPr>
          <p:spPr>
            <a:xfrm>
              <a:off x="5118790" y="2548670"/>
              <a:ext cx="2750827" cy="1202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355" name="Google Shape;355;p8"/>
            <p:cNvSpPr txBox="1"/>
            <p:nvPr/>
          </p:nvSpPr>
          <p:spPr>
            <a:xfrm>
              <a:off x="5127904" y="1625341"/>
              <a:ext cx="3084852" cy="12028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5 </a:t>
              </a:r>
              <a:r>
                <a:rPr lang="en-US" sz="1400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Regions</a:t>
              </a:r>
              <a:endParaRPr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</p:grpSp>
      <p:sp>
        <p:nvSpPr>
          <p:cNvPr id="356" name="Google Shape;356;p8"/>
          <p:cNvSpPr/>
          <p:nvPr/>
        </p:nvSpPr>
        <p:spPr>
          <a:xfrm>
            <a:off x="3846387" y="4302067"/>
            <a:ext cx="1908000" cy="563100"/>
          </a:xfrm>
          <a:prstGeom prst="roundRect">
            <a:avLst>
              <a:gd name="adj" fmla="val 16667"/>
            </a:avLst>
          </a:prstGeom>
          <a:solidFill>
            <a:srgbClr val="0CC6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57" name="Google Shape;357;p8"/>
          <p:cNvSpPr txBox="1"/>
          <p:nvPr/>
        </p:nvSpPr>
        <p:spPr>
          <a:xfrm>
            <a:off x="4533385" y="4433015"/>
            <a:ext cx="1463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16 clientes</a:t>
            </a:r>
            <a:endParaRPr sz="1400" b="1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58" name="Google Shape;358;p8"/>
          <p:cNvSpPr/>
          <p:nvPr/>
        </p:nvSpPr>
        <p:spPr>
          <a:xfrm>
            <a:off x="4106735" y="4413012"/>
            <a:ext cx="335088" cy="306974"/>
          </a:xfrm>
          <a:custGeom>
            <a:avLst/>
            <a:gdLst/>
            <a:ahLst/>
            <a:cxnLst/>
            <a:rect l="l" t="t" r="r" b="b"/>
            <a:pathLst>
              <a:path w="176" h="160" extrusionOk="0">
                <a:moveTo>
                  <a:pt x="44" y="72"/>
                </a:moveTo>
                <a:cubicBezTo>
                  <a:pt x="68" y="72"/>
                  <a:pt x="68" y="72"/>
                  <a:pt x="68" y="72"/>
                </a:cubicBezTo>
                <a:cubicBezTo>
                  <a:pt x="70" y="72"/>
                  <a:pt x="72" y="70"/>
                  <a:pt x="72" y="68"/>
                </a:cubicBezTo>
                <a:cubicBezTo>
                  <a:pt x="72" y="66"/>
                  <a:pt x="70" y="64"/>
                  <a:pt x="68" y="64"/>
                </a:cubicBezTo>
                <a:cubicBezTo>
                  <a:pt x="44" y="64"/>
                  <a:pt x="44" y="64"/>
                  <a:pt x="44" y="64"/>
                </a:cubicBezTo>
                <a:cubicBezTo>
                  <a:pt x="42" y="64"/>
                  <a:pt x="40" y="66"/>
                  <a:pt x="40" y="68"/>
                </a:cubicBezTo>
                <a:cubicBezTo>
                  <a:pt x="40" y="70"/>
                  <a:pt x="42" y="72"/>
                  <a:pt x="44" y="72"/>
                </a:cubicBezTo>
                <a:moveTo>
                  <a:pt x="44" y="88"/>
                </a:moveTo>
                <a:cubicBezTo>
                  <a:pt x="52" y="88"/>
                  <a:pt x="52" y="88"/>
                  <a:pt x="52" y="88"/>
                </a:cubicBezTo>
                <a:cubicBezTo>
                  <a:pt x="54" y="88"/>
                  <a:pt x="56" y="86"/>
                  <a:pt x="56" y="84"/>
                </a:cubicBezTo>
                <a:cubicBezTo>
                  <a:pt x="56" y="82"/>
                  <a:pt x="54" y="80"/>
                  <a:pt x="52" y="80"/>
                </a:cubicBezTo>
                <a:cubicBezTo>
                  <a:pt x="44" y="80"/>
                  <a:pt x="44" y="80"/>
                  <a:pt x="44" y="80"/>
                </a:cubicBezTo>
                <a:cubicBezTo>
                  <a:pt x="42" y="80"/>
                  <a:pt x="40" y="82"/>
                  <a:pt x="40" y="84"/>
                </a:cubicBezTo>
                <a:cubicBezTo>
                  <a:pt x="40" y="86"/>
                  <a:pt x="42" y="88"/>
                  <a:pt x="44" y="88"/>
                </a:cubicBezTo>
                <a:moveTo>
                  <a:pt x="168" y="16"/>
                </a:move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87" y="0"/>
                  <a:pt x="80" y="7"/>
                  <a:pt x="80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36" y="16"/>
                  <a:pt x="32" y="20"/>
                  <a:pt x="32" y="24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38"/>
                  <a:pt x="34" y="40"/>
                  <a:pt x="36" y="40"/>
                </a:cubicBezTo>
                <a:cubicBezTo>
                  <a:pt x="38" y="40"/>
                  <a:pt x="40" y="38"/>
                  <a:pt x="40" y="36"/>
                </a:cubicBezTo>
                <a:cubicBezTo>
                  <a:pt x="40" y="24"/>
                  <a:pt x="40" y="24"/>
                  <a:pt x="40" y="24"/>
                </a:cubicBezTo>
                <a:cubicBezTo>
                  <a:pt x="168" y="24"/>
                  <a:pt x="168" y="24"/>
                  <a:pt x="168" y="24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0"/>
                  <a:pt x="152" y="122"/>
                  <a:pt x="152" y="124"/>
                </a:cubicBezTo>
                <a:cubicBezTo>
                  <a:pt x="152" y="126"/>
                  <a:pt x="154" y="128"/>
                  <a:pt x="156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2" y="128"/>
                  <a:pt x="176" y="124"/>
                  <a:pt x="176" y="120"/>
                </a:cubicBezTo>
                <a:cubicBezTo>
                  <a:pt x="176" y="24"/>
                  <a:pt x="176" y="24"/>
                  <a:pt x="176" y="24"/>
                </a:cubicBezTo>
                <a:cubicBezTo>
                  <a:pt x="176" y="20"/>
                  <a:pt x="172" y="16"/>
                  <a:pt x="168" y="16"/>
                </a:cubicBezTo>
                <a:moveTo>
                  <a:pt x="88" y="16"/>
                </a:moveTo>
                <a:cubicBezTo>
                  <a:pt x="88" y="12"/>
                  <a:pt x="92" y="8"/>
                  <a:pt x="9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88" y="16"/>
                </a:lnTo>
                <a:close/>
                <a:moveTo>
                  <a:pt x="136" y="48"/>
                </a:moveTo>
                <a:cubicBezTo>
                  <a:pt x="96" y="48"/>
                  <a:pt x="96" y="48"/>
                  <a:pt x="96" y="48"/>
                </a:cubicBezTo>
                <a:cubicBezTo>
                  <a:pt x="96" y="39"/>
                  <a:pt x="89" y="32"/>
                  <a:pt x="80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55" y="32"/>
                  <a:pt x="48" y="39"/>
                  <a:pt x="4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4" y="48"/>
                  <a:pt x="0" y="52"/>
                  <a:pt x="0" y="56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56"/>
                  <a:pt x="4" y="160"/>
                  <a:pt x="8" y="160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40" y="160"/>
                  <a:pt x="144" y="156"/>
                  <a:pt x="144" y="152"/>
                </a:cubicBezTo>
                <a:cubicBezTo>
                  <a:pt x="144" y="56"/>
                  <a:pt x="144" y="56"/>
                  <a:pt x="144" y="56"/>
                </a:cubicBezTo>
                <a:cubicBezTo>
                  <a:pt x="144" y="52"/>
                  <a:pt x="140" y="48"/>
                  <a:pt x="136" y="48"/>
                </a:cubicBezTo>
                <a:moveTo>
                  <a:pt x="64" y="40"/>
                </a:moveTo>
                <a:cubicBezTo>
                  <a:pt x="80" y="40"/>
                  <a:pt x="80" y="40"/>
                  <a:pt x="80" y="40"/>
                </a:cubicBezTo>
                <a:cubicBezTo>
                  <a:pt x="84" y="40"/>
                  <a:pt x="88" y="44"/>
                  <a:pt x="88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4"/>
                  <a:pt x="60" y="40"/>
                  <a:pt x="64" y="40"/>
                </a:cubicBezTo>
                <a:moveTo>
                  <a:pt x="24" y="128"/>
                </a:moveTo>
                <a:cubicBezTo>
                  <a:pt x="22" y="128"/>
                  <a:pt x="20" y="130"/>
                  <a:pt x="20" y="132"/>
                </a:cubicBezTo>
                <a:cubicBezTo>
                  <a:pt x="20" y="134"/>
                  <a:pt x="22" y="136"/>
                  <a:pt x="24" y="136"/>
                </a:cubicBezTo>
                <a:cubicBezTo>
                  <a:pt x="24" y="152"/>
                  <a:pt x="24" y="152"/>
                  <a:pt x="24" y="152"/>
                </a:cubicBezTo>
                <a:cubicBezTo>
                  <a:pt x="8" y="152"/>
                  <a:pt x="8" y="152"/>
                  <a:pt x="8" y="152"/>
                </a:cubicBezTo>
                <a:cubicBezTo>
                  <a:pt x="8" y="56"/>
                  <a:pt x="8" y="56"/>
                  <a:pt x="8" y="56"/>
                </a:cubicBezTo>
                <a:cubicBezTo>
                  <a:pt x="24" y="56"/>
                  <a:pt x="24" y="56"/>
                  <a:pt x="24" y="56"/>
                </a:cubicBezTo>
                <a:lnTo>
                  <a:pt x="24" y="128"/>
                </a:lnTo>
                <a:close/>
                <a:moveTo>
                  <a:pt x="112" y="128"/>
                </a:moveTo>
                <a:cubicBezTo>
                  <a:pt x="110" y="128"/>
                  <a:pt x="108" y="130"/>
                  <a:pt x="108" y="132"/>
                </a:cubicBezTo>
                <a:cubicBezTo>
                  <a:pt x="108" y="134"/>
                  <a:pt x="110" y="136"/>
                  <a:pt x="112" y="136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4" y="136"/>
                  <a:pt x="36" y="134"/>
                  <a:pt x="36" y="132"/>
                </a:cubicBezTo>
                <a:cubicBezTo>
                  <a:pt x="36" y="130"/>
                  <a:pt x="34" y="128"/>
                  <a:pt x="32" y="128"/>
                </a:cubicBezTo>
                <a:cubicBezTo>
                  <a:pt x="32" y="56"/>
                  <a:pt x="32" y="56"/>
                  <a:pt x="32" y="56"/>
                </a:cubicBezTo>
                <a:cubicBezTo>
                  <a:pt x="112" y="56"/>
                  <a:pt x="112" y="56"/>
                  <a:pt x="112" y="56"/>
                </a:cubicBezTo>
                <a:lnTo>
                  <a:pt x="112" y="128"/>
                </a:lnTo>
                <a:close/>
                <a:moveTo>
                  <a:pt x="136" y="152"/>
                </a:moveTo>
                <a:cubicBezTo>
                  <a:pt x="120" y="152"/>
                  <a:pt x="120" y="152"/>
                  <a:pt x="120" y="152"/>
                </a:cubicBezTo>
                <a:cubicBezTo>
                  <a:pt x="120" y="136"/>
                  <a:pt x="120" y="136"/>
                  <a:pt x="120" y="136"/>
                </a:cubicBezTo>
                <a:cubicBezTo>
                  <a:pt x="122" y="136"/>
                  <a:pt x="124" y="134"/>
                  <a:pt x="124" y="132"/>
                </a:cubicBezTo>
                <a:cubicBezTo>
                  <a:pt x="124" y="130"/>
                  <a:pt x="122" y="128"/>
                  <a:pt x="120" y="128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36" y="56"/>
                  <a:pt x="136" y="56"/>
                  <a:pt x="136" y="56"/>
                </a:cubicBezTo>
                <a:lnTo>
                  <a:pt x="136" y="15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cxnSp>
        <p:nvCxnSpPr>
          <p:cNvPr id="359" name="Google Shape;359;p8"/>
          <p:cNvCxnSpPr/>
          <p:nvPr/>
        </p:nvCxnSpPr>
        <p:spPr>
          <a:xfrm rot="10800000">
            <a:off x="4530071" y="3925322"/>
            <a:ext cx="384300" cy="169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60" name="Google Shape;360;p8" descr="Logo-cmpc Download 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5370486" y="9702963"/>
            <a:ext cx="72942" cy="63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89542" y="5042476"/>
            <a:ext cx="463704" cy="237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34470" y="5060558"/>
            <a:ext cx="648000" cy="19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8" descr="Mainstream Renewable Power signs EUR1 billion equity investment deal ..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89836" y="5055664"/>
            <a:ext cx="923139" cy="2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8" descr="Meta Soluções – Terceirização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11953" y="5018844"/>
            <a:ext cx="510638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8" descr="wpd – Guía Chile Energía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63547" y="4954013"/>
            <a:ext cx="599477" cy="47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8" descr="Arauco Duraflake - Rugby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783840" y="5556632"/>
            <a:ext cx="605992" cy="9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8" descr="Industrial | Inchalam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164484" y="5526672"/>
            <a:ext cx="606586" cy="143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8" descr="CGE logo vector 2026 | Los mejores logos vectorizados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670814" y="5405750"/>
            <a:ext cx="410632" cy="359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8" descr="CEVA Logistics、Engie、SANEFが道路貨物輸送の脱炭素化に向け提携 - ESG Journal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386039" y="5467054"/>
            <a:ext cx="615299" cy="22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8" descr="GAS SUR S.A. – Guía Chile Energía"/>
          <p:cNvPicPr preferRelativeResize="0"/>
          <p:nvPr/>
        </p:nvPicPr>
        <p:blipFill rotWithShape="1">
          <a:blip r:embed="rId16">
            <a:alphaModFix/>
          </a:blip>
          <a:srcRect l="7735" t="19107" r="5214" b="18718"/>
          <a:stretch/>
        </p:blipFill>
        <p:spPr>
          <a:xfrm>
            <a:off x="5161545" y="5291415"/>
            <a:ext cx="839830" cy="479875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8"/>
          <p:cNvSpPr/>
          <p:nvPr/>
        </p:nvSpPr>
        <p:spPr>
          <a:xfrm>
            <a:off x="899599" y="1243611"/>
            <a:ext cx="507900" cy="63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72" name="Google Shape;372;p8"/>
          <p:cNvSpPr txBox="1"/>
          <p:nvPr/>
        </p:nvSpPr>
        <p:spPr>
          <a:xfrm>
            <a:off x="11463717" y="5821563"/>
            <a:ext cx="4540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8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9"/>
          <p:cNvSpPr txBox="1"/>
          <p:nvPr/>
        </p:nvSpPr>
        <p:spPr>
          <a:xfrm>
            <a:off x="346586" y="381213"/>
            <a:ext cx="11665800" cy="10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800"/>
              <a:buFont typeface="Outfit"/>
              <a:buNone/>
            </a:pPr>
            <a:r>
              <a:rPr lang="en-US" sz="3100" b="1">
                <a:solidFill>
                  <a:srgbClr val="000090"/>
                </a:solidFill>
                <a:latin typeface="Outfit"/>
                <a:ea typeface="Outfit"/>
                <a:cs typeface="Outfit"/>
                <a:sym typeface="Outfit"/>
              </a:rPr>
              <a:t>Qué caracteriza a la zona sur</a:t>
            </a:r>
            <a:endParaRPr sz="31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1800"/>
              <a:buFont typeface="Outfit"/>
              <a:buNone/>
            </a:pPr>
            <a:r>
              <a:rPr lang="en-US" sz="1700" b="0">
                <a:solidFill>
                  <a:srgbClr val="000090"/>
                </a:solidFill>
                <a:latin typeface="Outfit"/>
                <a:ea typeface="Outfit"/>
                <a:cs typeface="Outfit"/>
                <a:sym typeface="Outfit"/>
              </a:rPr>
              <a:t>Las condiciones geográficas, climáticas y territoriales moldean cómo funciona el sistema de transmisión.</a:t>
            </a:r>
            <a:endParaRPr sz="1700" b="0" i="0" u="none" strike="noStrike" cap="none">
              <a:solidFill>
                <a:srgbClr val="00009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79" name="Google Shape;379;p9"/>
          <p:cNvSpPr/>
          <p:nvPr/>
        </p:nvSpPr>
        <p:spPr>
          <a:xfrm>
            <a:off x="3414749" y="1584358"/>
            <a:ext cx="5362500" cy="890700"/>
          </a:xfrm>
          <a:prstGeom prst="roundRect">
            <a:avLst>
              <a:gd name="adj" fmla="val 16667"/>
            </a:avLst>
          </a:prstGeom>
          <a:solidFill>
            <a:srgbClr val="8296B0"/>
          </a:solidFill>
          <a:ln>
            <a:noFill/>
          </a:ln>
          <a:effectLst>
            <a:outerShdw blurRad="44450" dist="27940" dir="5400000" algn="ctr">
              <a:srgbClr val="000000">
                <a:alpha val="3215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5738" marR="0" lvl="0" indent="-18573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Diversidad geográfica</a:t>
            </a:r>
            <a:b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Geografía diversa en cinco regiones.</a:t>
            </a:r>
            <a:b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Entornos costeros, forestales y montañosos</a:t>
            </a:r>
            <a:endParaRPr sz="14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80" name="Google Shape;380;p9"/>
          <p:cNvSpPr/>
          <p:nvPr/>
        </p:nvSpPr>
        <p:spPr>
          <a:xfrm>
            <a:off x="3414749" y="3664897"/>
            <a:ext cx="5362500" cy="123180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15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5738" marR="5080" lvl="0" indent="-173038" algn="l" rtl="0">
              <a:lnSpc>
                <a:spcPct val="92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Fuerte presencia comunitaria</a:t>
            </a:r>
            <a:b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Un gran número de comunidades y propietarios de tierras a lo largo de la red.</a:t>
            </a:r>
            <a:b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13 grupos de trabajo comunitarios, 24 organizaciones (8 mapuches).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81" name="Google Shape;381;p9"/>
          <p:cNvSpPr/>
          <p:nvPr/>
        </p:nvSpPr>
        <p:spPr>
          <a:xfrm>
            <a:off x="3409734" y="5002208"/>
            <a:ext cx="5362500" cy="1069200"/>
          </a:xfrm>
          <a:prstGeom prst="roundRect">
            <a:avLst>
              <a:gd name="adj" fmla="val 16667"/>
            </a:avLst>
          </a:prstGeom>
          <a:solidFill>
            <a:srgbClr val="0D1A77"/>
          </a:solidFill>
          <a:ln>
            <a:noFill/>
          </a:ln>
          <a:effectLst>
            <a:outerShdw blurRad="44450" dist="27940" dir="5400000" algn="ctr">
              <a:srgbClr val="000000">
                <a:alpha val="3215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5738" marR="5080" lvl="0" indent="-185738" algn="l" rtl="0">
              <a:lnSpc>
                <a:spcPct val="92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Infraestructura de transmisión extensa</a:t>
            </a:r>
            <a:b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Líneas de transmisión y subestaciones en cinco regiones</a:t>
            </a:r>
            <a:b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Infraestructura extendida a un amplio territorio</a:t>
            </a:r>
            <a:endParaRPr sz="14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82" name="Google Shape;382;p9"/>
          <p:cNvSpPr/>
          <p:nvPr/>
        </p:nvSpPr>
        <p:spPr>
          <a:xfrm>
            <a:off x="3414749" y="2593082"/>
            <a:ext cx="5362500" cy="978600"/>
          </a:xfrm>
          <a:prstGeom prst="roundRect">
            <a:avLst>
              <a:gd name="adj" fmla="val 16667"/>
            </a:avLst>
          </a:prstGeom>
          <a:solidFill>
            <a:srgbClr val="323F4F"/>
          </a:solidFill>
          <a:ln>
            <a:noFill/>
          </a:ln>
          <a:effectLst>
            <a:outerShdw blurRad="44450" dist="27940" dir="5400000" algn="ctr">
              <a:srgbClr val="000000">
                <a:alpha val="3215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5738" marR="5080" lvl="0" indent="-173038" algn="l" rtl="0">
              <a:lnSpc>
                <a:spcPct val="92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Clima y exposición ambiental</a:t>
            </a:r>
            <a:b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Condiciones meteorológicas extremas y eventos.</a:t>
            </a:r>
            <a:b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Rayos, inundaciones, deslizamientos de tierra e incendios forestales.</a:t>
            </a:r>
            <a:endParaRPr/>
          </a:p>
        </p:txBody>
      </p:sp>
      <p:pic>
        <p:nvPicPr>
          <p:cNvPr id="383" name="Google Shape;383;p9" descr="Imagen que contiene exterior, oscuro, puesta de sol, humo&#10;&#10;El contenido generado por IA puede ser incorrec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23475" y="2361413"/>
            <a:ext cx="2910798" cy="131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583" y="1584357"/>
            <a:ext cx="2910797" cy="131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9" descr="TRANSELEC RECIBE PREMIO DEL COLEGIO DE INGENIEROS POR APORTE AL ..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23475" y="4343782"/>
            <a:ext cx="2910798" cy="1316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9"/>
          <p:cNvPicPr preferRelativeResize="0"/>
          <p:nvPr/>
        </p:nvPicPr>
        <p:blipFill rotWithShape="1">
          <a:blip r:embed="rId6">
            <a:alphaModFix/>
          </a:blip>
          <a:srcRect t="6292" b="12210"/>
          <a:stretch/>
        </p:blipFill>
        <p:spPr>
          <a:xfrm>
            <a:off x="335441" y="3554452"/>
            <a:ext cx="2933082" cy="1378321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9"/>
          <p:cNvSpPr txBox="1"/>
          <p:nvPr/>
        </p:nvSpPr>
        <p:spPr>
          <a:xfrm>
            <a:off x="11463717" y="5821563"/>
            <a:ext cx="4540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9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88" name="Google Shape;388;p9"/>
          <p:cNvSpPr/>
          <p:nvPr/>
        </p:nvSpPr>
        <p:spPr>
          <a:xfrm>
            <a:off x="420870" y="1033935"/>
            <a:ext cx="507900" cy="63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0"/>
          <p:cNvSpPr txBox="1"/>
          <p:nvPr/>
        </p:nvSpPr>
        <p:spPr>
          <a:xfrm>
            <a:off x="645958" y="545177"/>
            <a:ext cx="99291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800"/>
              <a:buFont typeface="Outfit"/>
              <a:buNone/>
            </a:pPr>
            <a:r>
              <a:rPr lang="en-US" sz="3200" b="1">
                <a:solidFill>
                  <a:srgbClr val="000090"/>
                </a:solidFill>
                <a:latin typeface="Outfit"/>
                <a:ea typeface="Outfit"/>
                <a:cs typeface="Outfit"/>
                <a:sym typeface="Outfit"/>
              </a:rPr>
              <a:t>Operación de la Zona Sur</a:t>
            </a:r>
            <a:endParaRPr sz="32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1800"/>
              <a:buFont typeface="Outfit"/>
              <a:buNone/>
            </a:pPr>
            <a:r>
              <a:rPr lang="en-US" sz="1700" b="0">
                <a:solidFill>
                  <a:srgbClr val="000090"/>
                </a:solidFill>
                <a:latin typeface="Outfit"/>
                <a:ea typeface="Outfit"/>
                <a:cs typeface="Outfit"/>
                <a:sym typeface="Outfit"/>
              </a:rPr>
              <a:t>El funcionamiento fiable del sistema comienza con un fuerte compromiso territorial.</a:t>
            </a:r>
            <a:endParaRPr sz="1700"/>
          </a:p>
        </p:txBody>
      </p:sp>
      <p:grpSp>
        <p:nvGrpSpPr>
          <p:cNvPr id="395" name="Google Shape;395;p10"/>
          <p:cNvGrpSpPr/>
          <p:nvPr/>
        </p:nvGrpSpPr>
        <p:grpSpPr>
          <a:xfrm>
            <a:off x="653961" y="1739588"/>
            <a:ext cx="10696312" cy="4093980"/>
            <a:chOff x="537314" y="1459104"/>
            <a:chExt cx="10681797" cy="3816745"/>
          </a:xfrm>
        </p:grpSpPr>
        <p:grpSp>
          <p:nvGrpSpPr>
            <p:cNvPr id="396" name="Google Shape;396;p10"/>
            <p:cNvGrpSpPr/>
            <p:nvPr/>
          </p:nvGrpSpPr>
          <p:grpSpPr>
            <a:xfrm>
              <a:off x="8559528" y="1459105"/>
              <a:ext cx="2659583" cy="3816744"/>
              <a:chOff x="7360991" y="1498294"/>
              <a:chExt cx="1395192" cy="2660422"/>
            </a:xfrm>
          </p:grpSpPr>
          <p:sp>
            <p:nvSpPr>
              <p:cNvPr id="397" name="Google Shape;397;p10"/>
              <p:cNvSpPr/>
              <p:nvPr/>
            </p:nvSpPr>
            <p:spPr>
              <a:xfrm>
                <a:off x="7360991" y="1498294"/>
                <a:ext cx="1395192" cy="2660422"/>
              </a:xfrm>
              <a:prstGeom prst="rect">
                <a:avLst/>
              </a:prstGeom>
              <a:solidFill>
                <a:srgbClr val="7B878D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endParaRPr sz="2400" b="0" i="0" u="none" strike="noStrike" cap="none">
                  <a:solidFill>
                    <a:srgbClr val="000000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98" name="Google Shape;398;p10"/>
              <p:cNvSpPr/>
              <p:nvPr/>
            </p:nvSpPr>
            <p:spPr>
              <a:xfrm>
                <a:off x="7360991" y="1518906"/>
                <a:ext cx="102446" cy="2619199"/>
              </a:xfrm>
              <a:custGeom>
                <a:avLst/>
                <a:gdLst/>
                <a:ahLst/>
                <a:cxnLst/>
                <a:rect l="l" t="t" r="r" b="b"/>
                <a:pathLst>
                  <a:path w="44662" h="2619199" extrusionOk="0">
                    <a:moveTo>
                      <a:pt x="0" y="0"/>
                    </a:moveTo>
                    <a:lnTo>
                      <a:pt x="1700" y="6413"/>
                    </a:lnTo>
                    <a:cubicBezTo>
                      <a:pt x="26218" y="130450"/>
                      <a:pt x="44662" y="666776"/>
                      <a:pt x="44662" y="1309599"/>
                    </a:cubicBezTo>
                    <a:cubicBezTo>
                      <a:pt x="44662" y="1952422"/>
                      <a:pt x="26218" y="2488748"/>
                      <a:pt x="1700" y="2612785"/>
                    </a:cubicBezTo>
                    <a:lnTo>
                      <a:pt x="0" y="261919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>
                      <a:alpha val="30196"/>
                    </a:srgbClr>
                  </a:gs>
                  <a:gs pos="65000">
                    <a:srgbClr val="E2E2E2">
                      <a:alpha val="0"/>
                    </a:srgbClr>
                  </a:gs>
                  <a:gs pos="100000">
                    <a:srgbClr val="E2E2E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33"/>
                  <a:buFont typeface="Calibri"/>
                  <a:buNone/>
                </a:pPr>
                <a:endParaRPr sz="1333" b="0" i="0" u="none" strike="noStrike" cap="none">
                  <a:solidFill>
                    <a:srgbClr val="FFFFF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  <p:sp>
          <p:nvSpPr>
            <p:cNvPr id="399" name="Google Shape;399;p10"/>
            <p:cNvSpPr/>
            <p:nvPr/>
          </p:nvSpPr>
          <p:spPr>
            <a:xfrm>
              <a:off x="537314" y="1459105"/>
              <a:ext cx="2706986" cy="3816744"/>
            </a:xfrm>
            <a:prstGeom prst="rect">
              <a:avLst/>
            </a:prstGeom>
            <a:solidFill>
              <a:srgbClr val="0B2A88"/>
            </a:solidFill>
            <a:ln>
              <a:noFill/>
            </a:ln>
          </p:spPr>
          <p:txBody>
            <a:bodyPr spcFirstLastPara="1" wrap="square" lIns="121900" tIns="60950" rIns="121900" bIns="609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grpSp>
          <p:nvGrpSpPr>
            <p:cNvPr id="400" name="Google Shape;400;p10"/>
            <p:cNvGrpSpPr/>
            <p:nvPr/>
          </p:nvGrpSpPr>
          <p:grpSpPr>
            <a:xfrm>
              <a:off x="3214768" y="1459105"/>
              <a:ext cx="2680842" cy="3816744"/>
              <a:chOff x="1780223" y="1498294"/>
              <a:chExt cx="1395192" cy="2660422"/>
            </a:xfrm>
          </p:grpSpPr>
          <p:sp>
            <p:nvSpPr>
              <p:cNvPr id="401" name="Google Shape;401;p10"/>
              <p:cNvSpPr/>
              <p:nvPr/>
            </p:nvSpPr>
            <p:spPr>
              <a:xfrm>
                <a:off x="1780223" y="1498294"/>
                <a:ext cx="1395192" cy="2660422"/>
              </a:xfrm>
              <a:prstGeom prst="rect">
                <a:avLst/>
              </a:prstGeom>
              <a:solidFill>
                <a:srgbClr val="0CC669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endParaRPr sz="2400" b="0" i="0" u="none" strike="noStrike" cap="none">
                  <a:solidFill>
                    <a:srgbClr val="000000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402" name="Google Shape;402;p10"/>
              <p:cNvSpPr/>
              <p:nvPr/>
            </p:nvSpPr>
            <p:spPr>
              <a:xfrm>
                <a:off x="1783504" y="1518906"/>
                <a:ext cx="102446" cy="2619199"/>
              </a:xfrm>
              <a:custGeom>
                <a:avLst/>
                <a:gdLst/>
                <a:ahLst/>
                <a:cxnLst/>
                <a:rect l="l" t="t" r="r" b="b"/>
                <a:pathLst>
                  <a:path w="44662" h="2619199" extrusionOk="0">
                    <a:moveTo>
                      <a:pt x="0" y="0"/>
                    </a:moveTo>
                    <a:lnTo>
                      <a:pt x="1700" y="6413"/>
                    </a:lnTo>
                    <a:cubicBezTo>
                      <a:pt x="26218" y="130450"/>
                      <a:pt x="44662" y="666776"/>
                      <a:pt x="44662" y="1309599"/>
                    </a:cubicBezTo>
                    <a:cubicBezTo>
                      <a:pt x="44662" y="1952422"/>
                      <a:pt x="26218" y="2488748"/>
                      <a:pt x="1700" y="2612785"/>
                    </a:cubicBezTo>
                    <a:lnTo>
                      <a:pt x="0" y="261919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>
                      <a:alpha val="30196"/>
                    </a:srgbClr>
                  </a:gs>
                  <a:gs pos="65000">
                    <a:srgbClr val="E2E2E2">
                      <a:alpha val="0"/>
                    </a:srgbClr>
                  </a:gs>
                  <a:gs pos="100000">
                    <a:srgbClr val="E2E2E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33"/>
                  <a:buFont typeface="Calibri"/>
                  <a:buNone/>
                </a:pPr>
                <a:endParaRPr sz="1333" b="0" i="0" u="none" strike="noStrike" cap="none">
                  <a:solidFill>
                    <a:srgbClr val="FFFFF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  <p:grpSp>
          <p:nvGrpSpPr>
            <p:cNvPr id="403" name="Google Shape;403;p10"/>
            <p:cNvGrpSpPr/>
            <p:nvPr/>
          </p:nvGrpSpPr>
          <p:grpSpPr>
            <a:xfrm>
              <a:off x="2965231" y="3164819"/>
              <a:ext cx="433656" cy="433653"/>
              <a:chOff x="1515608" y="2641946"/>
              <a:chExt cx="399212" cy="399210"/>
            </a:xfrm>
          </p:grpSpPr>
          <p:sp>
            <p:nvSpPr>
              <p:cNvPr id="404" name="Google Shape;404;p10"/>
              <p:cNvSpPr/>
              <p:nvPr/>
            </p:nvSpPr>
            <p:spPr>
              <a:xfrm>
                <a:off x="1515608" y="2641946"/>
                <a:ext cx="399212" cy="399210"/>
              </a:xfrm>
              <a:prstGeom prst="ellipse">
                <a:avLst/>
              </a:prstGeom>
              <a:solidFill>
                <a:srgbClr val="0B2A88"/>
              </a:solidFill>
              <a:ln>
                <a:noFill/>
              </a:ln>
              <a:effectLst>
                <a:outerShdw blurRad="50800" dist="38100" sx="95000" sy="95000" algn="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33"/>
                  <a:buFont typeface="Calibri"/>
                  <a:buNone/>
                </a:pPr>
                <a:endParaRPr sz="1333" b="0" i="0" u="none" strike="noStrike" cap="none">
                  <a:solidFill>
                    <a:srgbClr val="FFFFF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405" name="Google Shape;405;p10"/>
              <p:cNvSpPr/>
              <p:nvPr/>
            </p:nvSpPr>
            <p:spPr>
              <a:xfrm>
                <a:off x="1661763" y="2725346"/>
                <a:ext cx="239712" cy="206320"/>
              </a:xfrm>
              <a:custGeom>
                <a:avLst/>
                <a:gdLst/>
                <a:ahLst/>
                <a:cxnLst/>
                <a:rect l="l" t="t" r="r" b="b"/>
                <a:pathLst>
                  <a:path w="82" h="70" extrusionOk="0">
                    <a:moveTo>
                      <a:pt x="47" y="2"/>
                    </a:moveTo>
                    <a:cubicBezTo>
                      <a:pt x="45" y="0"/>
                      <a:pt x="42" y="0"/>
                      <a:pt x="40" y="2"/>
                    </a:cubicBezTo>
                    <a:cubicBezTo>
                      <a:pt x="39" y="4"/>
                      <a:pt x="39" y="7"/>
                      <a:pt x="41" y="8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32"/>
                      <a:pt x="0" y="35"/>
                    </a:cubicBezTo>
                    <a:cubicBezTo>
                      <a:pt x="0" y="38"/>
                      <a:pt x="2" y="40"/>
                      <a:pt x="4" y="40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39" y="63"/>
                      <a:pt x="39" y="66"/>
                      <a:pt x="40" y="68"/>
                    </a:cubicBezTo>
                    <a:cubicBezTo>
                      <a:pt x="42" y="70"/>
                      <a:pt x="45" y="70"/>
                      <a:pt x="47" y="68"/>
                    </a:cubicBezTo>
                    <a:cubicBezTo>
                      <a:pt x="82" y="35"/>
                      <a:pt x="82" y="35"/>
                      <a:pt x="82" y="35"/>
                    </a:cubicBezTo>
                    <a:lnTo>
                      <a:pt x="47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endParaRPr sz="2400" b="0" i="0" u="none" strike="noStrike" cap="none">
                  <a:solidFill>
                    <a:srgbClr val="000000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  <p:grpSp>
          <p:nvGrpSpPr>
            <p:cNvPr id="406" name="Google Shape;406;p10"/>
            <p:cNvGrpSpPr/>
            <p:nvPr/>
          </p:nvGrpSpPr>
          <p:grpSpPr>
            <a:xfrm>
              <a:off x="5891285" y="1459104"/>
              <a:ext cx="2680841" cy="3816745"/>
              <a:chOff x="4570607" y="1498294"/>
              <a:chExt cx="1395192" cy="2660422"/>
            </a:xfrm>
          </p:grpSpPr>
          <p:sp>
            <p:nvSpPr>
              <p:cNvPr id="407" name="Google Shape;407;p10"/>
              <p:cNvSpPr/>
              <p:nvPr/>
            </p:nvSpPr>
            <p:spPr>
              <a:xfrm>
                <a:off x="4570607" y="1498294"/>
                <a:ext cx="1395192" cy="2660422"/>
              </a:xfrm>
              <a:prstGeom prst="rect">
                <a:avLst/>
              </a:prstGeom>
              <a:solidFill>
                <a:srgbClr val="01B2AA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endParaRPr sz="2400" b="0" i="0" u="none" strike="noStrike" cap="none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408" name="Google Shape;408;p10"/>
              <p:cNvSpPr/>
              <p:nvPr/>
            </p:nvSpPr>
            <p:spPr>
              <a:xfrm>
                <a:off x="4570607" y="1518906"/>
                <a:ext cx="102446" cy="2619199"/>
              </a:xfrm>
              <a:custGeom>
                <a:avLst/>
                <a:gdLst/>
                <a:ahLst/>
                <a:cxnLst/>
                <a:rect l="l" t="t" r="r" b="b"/>
                <a:pathLst>
                  <a:path w="44662" h="2619199" extrusionOk="0">
                    <a:moveTo>
                      <a:pt x="0" y="0"/>
                    </a:moveTo>
                    <a:lnTo>
                      <a:pt x="1700" y="6413"/>
                    </a:lnTo>
                    <a:cubicBezTo>
                      <a:pt x="26218" y="130450"/>
                      <a:pt x="44662" y="666776"/>
                      <a:pt x="44662" y="1309599"/>
                    </a:cubicBezTo>
                    <a:cubicBezTo>
                      <a:pt x="44662" y="1952422"/>
                      <a:pt x="26218" y="2488748"/>
                      <a:pt x="1700" y="2612785"/>
                    </a:cubicBezTo>
                    <a:lnTo>
                      <a:pt x="0" y="261919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00">
                      <a:alpha val="30196"/>
                    </a:srgbClr>
                  </a:gs>
                  <a:gs pos="65000">
                    <a:srgbClr val="E2E2E2">
                      <a:alpha val="0"/>
                    </a:srgbClr>
                  </a:gs>
                  <a:gs pos="100000">
                    <a:srgbClr val="E2E2E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33"/>
                  <a:buFont typeface="Calibri"/>
                  <a:buNone/>
                </a:pPr>
                <a:endParaRPr sz="1333" b="0" i="0" u="none" strike="noStrike" cap="none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  <p:grpSp>
          <p:nvGrpSpPr>
            <p:cNvPr id="409" name="Google Shape;409;p10"/>
            <p:cNvGrpSpPr/>
            <p:nvPr/>
          </p:nvGrpSpPr>
          <p:grpSpPr>
            <a:xfrm>
              <a:off x="5664827" y="3187233"/>
              <a:ext cx="433656" cy="433653"/>
              <a:chOff x="1582012" y="2628901"/>
              <a:chExt cx="399212" cy="399210"/>
            </a:xfrm>
          </p:grpSpPr>
          <p:sp>
            <p:nvSpPr>
              <p:cNvPr id="410" name="Google Shape;410;p10"/>
              <p:cNvSpPr/>
              <p:nvPr/>
            </p:nvSpPr>
            <p:spPr>
              <a:xfrm>
                <a:off x="1582012" y="2628901"/>
                <a:ext cx="399212" cy="399210"/>
              </a:xfrm>
              <a:prstGeom prst="ellipse">
                <a:avLst/>
              </a:prstGeom>
              <a:solidFill>
                <a:srgbClr val="0CC669"/>
              </a:solidFill>
              <a:ln>
                <a:noFill/>
              </a:ln>
              <a:effectLst>
                <a:outerShdw blurRad="50800" dist="38100" sx="95000" sy="95000" algn="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33"/>
                  <a:buFont typeface="Calibri"/>
                  <a:buNone/>
                </a:pPr>
                <a:endParaRPr sz="1333" b="0" i="0" u="none" strike="noStrike" cap="none">
                  <a:solidFill>
                    <a:srgbClr val="FFFFF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411" name="Google Shape;411;p10"/>
              <p:cNvSpPr/>
              <p:nvPr/>
            </p:nvSpPr>
            <p:spPr>
              <a:xfrm>
                <a:off x="1661762" y="2725346"/>
                <a:ext cx="239712" cy="206320"/>
              </a:xfrm>
              <a:custGeom>
                <a:avLst/>
                <a:gdLst/>
                <a:ahLst/>
                <a:cxnLst/>
                <a:rect l="l" t="t" r="r" b="b"/>
                <a:pathLst>
                  <a:path w="82" h="70" extrusionOk="0">
                    <a:moveTo>
                      <a:pt x="47" y="2"/>
                    </a:moveTo>
                    <a:cubicBezTo>
                      <a:pt x="45" y="0"/>
                      <a:pt x="42" y="0"/>
                      <a:pt x="40" y="2"/>
                    </a:cubicBezTo>
                    <a:cubicBezTo>
                      <a:pt x="39" y="4"/>
                      <a:pt x="39" y="7"/>
                      <a:pt x="41" y="8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32"/>
                      <a:pt x="0" y="35"/>
                    </a:cubicBezTo>
                    <a:cubicBezTo>
                      <a:pt x="0" y="38"/>
                      <a:pt x="2" y="40"/>
                      <a:pt x="4" y="40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39" y="63"/>
                      <a:pt x="39" y="66"/>
                      <a:pt x="40" y="68"/>
                    </a:cubicBezTo>
                    <a:cubicBezTo>
                      <a:pt x="42" y="70"/>
                      <a:pt x="45" y="70"/>
                      <a:pt x="47" y="68"/>
                    </a:cubicBezTo>
                    <a:cubicBezTo>
                      <a:pt x="82" y="35"/>
                      <a:pt x="82" y="35"/>
                      <a:pt x="82" y="35"/>
                    </a:cubicBezTo>
                    <a:lnTo>
                      <a:pt x="47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endParaRPr sz="2400" b="0" i="0" u="none" strike="noStrike" cap="none">
                  <a:solidFill>
                    <a:srgbClr val="000000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  <p:sp>
          <p:nvSpPr>
            <p:cNvPr id="412" name="Google Shape;412;p10"/>
            <p:cNvSpPr/>
            <p:nvPr/>
          </p:nvSpPr>
          <p:spPr>
            <a:xfrm flipH="1">
              <a:off x="859170" y="1677433"/>
              <a:ext cx="2071790" cy="8320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12700" marR="508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Compromiso territorial e institucional</a:t>
              </a:r>
              <a:endParaRPr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413" name="Google Shape;413;p10"/>
            <p:cNvSpPr txBox="1"/>
            <p:nvPr/>
          </p:nvSpPr>
          <p:spPr>
            <a:xfrm>
              <a:off x="3436823" y="1678566"/>
              <a:ext cx="2344200" cy="86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2700" marR="508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Gestión preventiva de activos y medio ambiente</a:t>
              </a:r>
              <a:endParaRPr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414" name="Google Shape;414;p10"/>
            <p:cNvSpPr txBox="1"/>
            <p:nvPr/>
          </p:nvSpPr>
          <p:spPr>
            <a:xfrm>
              <a:off x="5964840" y="1622766"/>
              <a:ext cx="2597100" cy="112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2700" marR="508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Operación del sistema, seguridad y gestión de contratistas</a:t>
              </a:r>
              <a:endParaRPr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415" name="Google Shape;415;p10"/>
            <p:cNvSpPr txBox="1"/>
            <p:nvPr/>
          </p:nvSpPr>
          <p:spPr>
            <a:xfrm>
              <a:off x="8735118" y="1900127"/>
              <a:ext cx="23622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2700" marR="508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Respuesta de emergencia</a:t>
              </a:r>
              <a:endParaRPr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416" name="Google Shape;416;p10"/>
            <p:cNvSpPr txBox="1"/>
            <p:nvPr/>
          </p:nvSpPr>
          <p:spPr>
            <a:xfrm>
              <a:off x="3451337" y="2947349"/>
              <a:ext cx="2298045" cy="18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98450" marR="5080" lvl="0" indent="-285750" algn="l" rtl="0">
                <a:lnSpc>
                  <a:spcPct val="9285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lang="es-ES_tradnl" sz="1400" noProof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Mantenimiento preventivo y monitorización de activos.</a:t>
              </a:r>
              <a:endParaRPr lang="es-ES_tradnl" sz="1800" noProof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  <a:p>
              <a:pPr marL="298450" marR="5080" lvl="0" indent="-285750" algn="l" rtl="0">
                <a:lnSpc>
                  <a:spcPct val="92857"/>
                </a:lnSpc>
                <a:spcBef>
                  <a:spcPts val="259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lang="es-ES_tradnl" sz="1400" noProof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Gestión de la vegetación y prevención del riesgo de incendios forestales.</a:t>
              </a:r>
              <a:endParaRPr lang="es-ES_tradnl" sz="1800" noProof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417" name="Google Shape;417;p10"/>
            <p:cNvSpPr txBox="1"/>
            <p:nvPr/>
          </p:nvSpPr>
          <p:spPr>
            <a:xfrm>
              <a:off x="625607" y="2656581"/>
              <a:ext cx="2555154" cy="2514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98450" marR="5080" lvl="0" indent="-285750">
                <a:lnSpc>
                  <a:spcPct val="92857"/>
                </a:lnSpc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lang="es-ES_tradnl" noProof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Grupos de trabajo comunitarios e interacción con propietarios de tierras.</a:t>
              </a:r>
            </a:p>
            <a:p>
              <a:pPr marL="298450" marR="5080" lvl="0" indent="-285750">
                <a:lnSpc>
                  <a:spcPct val="92857"/>
                </a:lnSpc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lang="es-ES_tradnl" noProof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Coordinación con las autoridades regionales.</a:t>
              </a:r>
            </a:p>
            <a:p>
              <a:pPr marL="298450" marR="5080" lvl="0" indent="-285750">
                <a:lnSpc>
                  <a:spcPct val="92857"/>
                </a:lnSpc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lang="es-ES_tradnl" noProof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Coordinación territorial para proyectos de infraestructuras.</a:t>
              </a:r>
            </a:p>
            <a:p>
              <a:pPr marL="298450" marR="5080" lvl="0" indent="-285750">
                <a:lnSpc>
                  <a:spcPct val="92857"/>
                </a:lnSpc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lang="es-CL" dirty="0">
                  <a:solidFill>
                    <a:schemeClr val="bg1"/>
                  </a:solidFill>
                  <a:latin typeface="Outfit"/>
                </a:rPr>
                <a:t>Relacionamiento activo con 42 organizaciones vinculadas a comunidades.</a:t>
              </a:r>
              <a:endParaRPr dirty="0">
                <a:solidFill>
                  <a:schemeClr val="bg1"/>
                </a:solidFill>
                <a:latin typeface="Outfit"/>
              </a:endParaRPr>
            </a:p>
          </p:txBody>
        </p:sp>
        <p:grpSp>
          <p:nvGrpSpPr>
            <p:cNvPr id="418" name="Google Shape;418;p10"/>
            <p:cNvGrpSpPr/>
            <p:nvPr/>
          </p:nvGrpSpPr>
          <p:grpSpPr>
            <a:xfrm>
              <a:off x="8367005" y="3187233"/>
              <a:ext cx="433656" cy="433653"/>
              <a:chOff x="1582012" y="2628901"/>
              <a:chExt cx="399212" cy="399210"/>
            </a:xfrm>
          </p:grpSpPr>
          <p:sp>
            <p:nvSpPr>
              <p:cNvPr id="419" name="Google Shape;419;p10"/>
              <p:cNvSpPr/>
              <p:nvPr/>
            </p:nvSpPr>
            <p:spPr>
              <a:xfrm>
                <a:off x="1582012" y="2628901"/>
                <a:ext cx="399212" cy="399210"/>
              </a:xfrm>
              <a:prstGeom prst="ellipse">
                <a:avLst/>
              </a:prstGeom>
              <a:solidFill>
                <a:srgbClr val="01B2AA"/>
              </a:solidFill>
              <a:ln>
                <a:noFill/>
              </a:ln>
              <a:effectLst>
                <a:outerShdw blurRad="50800" dist="38100" sx="95000" sy="95000" algn="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333"/>
                  <a:buFont typeface="Calibri"/>
                  <a:buNone/>
                </a:pPr>
                <a:endParaRPr sz="1333" b="0" i="0" u="none" strike="noStrike" cap="none">
                  <a:solidFill>
                    <a:srgbClr val="FFFFFF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420" name="Google Shape;420;p10"/>
              <p:cNvSpPr/>
              <p:nvPr/>
            </p:nvSpPr>
            <p:spPr>
              <a:xfrm>
                <a:off x="1661762" y="2725346"/>
                <a:ext cx="239712" cy="206320"/>
              </a:xfrm>
              <a:custGeom>
                <a:avLst/>
                <a:gdLst/>
                <a:ahLst/>
                <a:cxnLst/>
                <a:rect l="l" t="t" r="r" b="b"/>
                <a:pathLst>
                  <a:path w="82" h="70" extrusionOk="0">
                    <a:moveTo>
                      <a:pt x="47" y="2"/>
                    </a:moveTo>
                    <a:cubicBezTo>
                      <a:pt x="45" y="0"/>
                      <a:pt x="42" y="0"/>
                      <a:pt x="40" y="2"/>
                    </a:cubicBezTo>
                    <a:cubicBezTo>
                      <a:pt x="39" y="4"/>
                      <a:pt x="39" y="7"/>
                      <a:pt x="41" y="8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2" y="30"/>
                      <a:pt x="0" y="32"/>
                      <a:pt x="0" y="35"/>
                    </a:cubicBezTo>
                    <a:cubicBezTo>
                      <a:pt x="0" y="38"/>
                      <a:pt x="2" y="40"/>
                      <a:pt x="4" y="40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39" y="63"/>
                      <a:pt x="39" y="66"/>
                      <a:pt x="40" y="68"/>
                    </a:cubicBezTo>
                    <a:cubicBezTo>
                      <a:pt x="42" y="70"/>
                      <a:pt x="45" y="70"/>
                      <a:pt x="47" y="68"/>
                    </a:cubicBezTo>
                    <a:cubicBezTo>
                      <a:pt x="82" y="35"/>
                      <a:pt x="82" y="35"/>
                      <a:pt x="82" y="35"/>
                    </a:cubicBezTo>
                    <a:lnTo>
                      <a:pt x="47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60950" rIns="121900" bIns="6095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endParaRPr sz="2400" b="0" i="0" u="none" strike="noStrike" cap="none">
                  <a:solidFill>
                    <a:srgbClr val="000000"/>
                  </a:solidFill>
                  <a:latin typeface="Outfit"/>
                  <a:ea typeface="Outfit"/>
                  <a:cs typeface="Outfit"/>
                  <a:sym typeface="Outfit"/>
                </a:endParaRPr>
              </a:p>
            </p:txBody>
          </p:sp>
        </p:grpSp>
        <p:sp>
          <p:nvSpPr>
            <p:cNvPr id="421" name="Google Shape;421;p10"/>
            <p:cNvSpPr txBox="1"/>
            <p:nvPr/>
          </p:nvSpPr>
          <p:spPr>
            <a:xfrm>
              <a:off x="6064847" y="2927621"/>
              <a:ext cx="2291700" cy="218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98450" marR="5080" lvl="0" indent="-285750" algn="l" rtl="0">
                <a:lnSpc>
                  <a:spcPct val="9285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lang="es-ES_tradnl" sz="1400" noProof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Operación fiable de la red de transmisión.</a:t>
              </a:r>
              <a:br>
                <a:rPr lang="es-ES_tradnl" sz="1400" noProof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</a:br>
              <a:r>
                <a:rPr lang="es-ES_tradnl" sz="1400" noProof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Una cultura de seguridad sólida entre empleados y contratistas.</a:t>
              </a:r>
            </a:p>
            <a:p>
              <a:pPr marL="298450" marR="5080" lvl="0" indent="-285750" algn="l" rtl="0">
                <a:lnSpc>
                  <a:spcPct val="92857"/>
                </a:lnSpc>
                <a:spcBef>
                  <a:spcPts val="259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lang="es-ES_tradnl" sz="1400" noProof="1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Coordinación de equipos contratistas que apoyan las operaciones de </a:t>
              </a:r>
              <a:r>
                <a:rPr lang="en-US" sz="1400" dirty="0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campo.</a:t>
              </a:r>
              <a:endParaRPr sz="14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422" name="Google Shape;422;p10"/>
            <p:cNvSpPr txBox="1"/>
            <p:nvPr/>
          </p:nvSpPr>
          <p:spPr>
            <a:xfrm>
              <a:off x="8906553" y="2947348"/>
              <a:ext cx="2236800" cy="14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98450" marR="5080" lvl="0" indent="-285750" algn="l" rtl="0">
                <a:lnSpc>
                  <a:spcPct val="9285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lang="en-US" sz="1400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Respuesta a condiciones y eventos meteorológicos extremos.</a:t>
              </a:r>
              <a:endParaRPr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  <a:p>
              <a:pPr marL="298450" marR="5080" lvl="0" indent="-285750" algn="l" rtl="0">
                <a:lnSpc>
                  <a:spcPct val="92857"/>
                </a:lnSpc>
                <a:spcBef>
                  <a:spcPts val="259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lang="en-US" sz="1400">
                  <a:solidFill>
                    <a:schemeClr val="lt1"/>
                  </a:solidFill>
                  <a:latin typeface="Outfit"/>
                  <a:ea typeface="Outfit"/>
                  <a:cs typeface="Outfit"/>
                  <a:sym typeface="Outfit"/>
                </a:rPr>
                <a:t>Respuesta coordinada en todo el territorio.</a:t>
              </a:r>
              <a:endParaRPr sz="14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</p:grpSp>
      <p:sp>
        <p:nvSpPr>
          <p:cNvPr id="423" name="Google Shape;423;p10"/>
          <p:cNvSpPr txBox="1"/>
          <p:nvPr/>
        </p:nvSpPr>
        <p:spPr>
          <a:xfrm>
            <a:off x="11463717" y="5821563"/>
            <a:ext cx="4540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10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24" name="Google Shape;424;p10"/>
          <p:cNvSpPr/>
          <p:nvPr/>
        </p:nvSpPr>
        <p:spPr>
          <a:xfrm>
            <a:off x="740849" y="1293470"/>
            <a:ext cx="507900" cy="63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1"/>
          <p:cNvSpPr txBox="1"/>
          <p:nvPr/>
        </p:nvSpPr>
        <p:spPr>
          <a:xfrm>
            <a:off x="739433" y="399697"/>
            <a:ext cx="9929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3200"/>
              <a:buFont typeface="Outfit"/>
              <a:buNone/>
            </a:pPr>
            <a:r>
              <a:rPr lang="en-US" sz="3200" b="1">
                <a:solidFill>
                  <a:srgbClr val="000090"/>
                </a:solidFill>
                <a:latin typeface="Outfit"/>
                <a:ea typeface="Outfit"/>
                <a:cs typeface="Outfit"/>
                <a:sym typeface="Outfit"/>
              </a:rPr>
              <a:t>Proyecto ubicado en la Zona Sur</a:t>
            </a:r>
            <a:endParaRPr sz="3200" b="1" i="0" u="none" strike="noStrike" cap="none">
              <a:solidFill>
                <a:srgbClr val="00009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31" name="Google Shape;431;p11"/>
          <p:cNvPicPr preferRelativeResize="0"/>
          <p:nvPr/>
        </p:nvPicPr>
        <p:blipFill rotWithShape="1">
          <a:blip r:embed="rId3">
            <a:alphaModFix/>
          </a:blip>
          <a:srcRect r="39424"/>
          <a:stretch/>
        </p:blipFill>
        <p:spPr>
          <a:xfrm>
            <a:off x="5582684" y="1138837"/>
            <a:ext cx="5148457" cy="4780742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11"/>
          <p:cNvSpPr/>
          <p:nvPr/>
        </p:nvSpPr>
        <p:spPr>
          <a:xfrm>
            <a:off x="739416" y="1138837"/>
            <a:ext cx="5569527" cy="4780743"/>
          </a:xfrm>
          <a:custGeom>
            <a:avLst/>
            <a:gdLst/>
            <a:ahLst/>
            <a:cxnLst/>
            <a:rect l="l" t="t" r="r" b="b"/>
            <a:pathLst>
              <a:path w="2580004" h="2321560" extrusionOk="0">
                <a:moveTo>
                  <a:pt x="2192662" y="0"/>
                </a:moveTo>
                <a:lnTo>
                  <a:pt x="0" y="0"/>
                </a:lnTo>
                <a:lnTo>
                  <a:pt x="0" y="2321492"/>
                </a:lnTo>
                <a:lnTo>
                  <a:pt x="2579585" y="2321492"/>
                </a:lnTo>
                <a:lnTo>
                  <a:pt x="2579585" y="386924"/>
                </a:lnTo>
                <a:lnTo>
                  <a:pt x="2576571" y="338389"/>
                </a:lnTo>
                <a:lnTo>
                  <a:pt x="2567768" y="291653"/>
                </a:lnTo>
                <a:lnTo>
                  <a:pt x="2553541" y="247079"/>
                </a:lnTo>
                <a:lnTo>
                  <a:pt x="2534251" y="205029"/>
                </a:lnTo>
                <a:lnTo>
                  <a:pt x="2510262" y="165866"/>
                </a:lnTo>
                <a:lnTo>
                  <a:pt x="2481935" y="129952"/>
                </a:lnTo>
                <a:lnTo>
                  <a:pt x="2449633" y="97650"/>
                </a:lnTo>
                <a:lnTo>
                  <a:pt x="2413720" y="69323"/>
                </a:lnTo>
                <a:lnTo>
                  <a:pt x="2374557" y="45334"/>
                </a:lnTo>
                <a:lnTo>
                  <a:pt x="2332507" y="26044"/>
                </a:lnTo>
                <a:lnTo>
                  <a:pt x="2287933" y="11817"/>
                </a:lnTo>
                <a:lnTo>
                  <a:pt x="2241197" y="3014"/>
                </a:lnTo>
                <a:lnTo>
                  <a:pt x="2192662" y="0"/>
                </a:lnTo>
                <a:close/>
              </a:path>
            </a:pathLst>
          </a:custGeom>
          <a:solidFill>
            <a:srgbClr val="0EC56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33" name="Google Shape;433;p11"/>
          <p:cNvSpPr txBox="1"/>
          <p:nvPr/>
        </p:nvSpPr>
        <p:spPr>
          <a:xfrm>
            <a:off x="1044167" y="1478117"/>
            <a:ext cx="4738932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Sistema de transmisión Tineo – Ancud</a:t>
            </a:r>
            <a:endParaRPr sz="16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34" name="Google Shape;434;p11"/>
          <p:cNvSpPr/>
          <p:nvPr/>
        </p:nvSpPr>
        <p:spPr>
          <a:xfrm>
            <a:off x="1679580" y="2841219"/>
            <a:ext cx="312077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Región de Los Lagos</a:t>
            </a:r>
            <a:endParaRPr sz="1800" b="0" i="0" u="none" strike="noStrike" cap="none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35" name="Google Shape;435;p11"/>
          <p:cNvSpPr/>
          <p:nvPr/>
        </p:nvSpPr>
        <p:spPr>
          <a:xfrm>
            <a:off x="1073925" y="3437225"/>
            <a:ext cx="4847400" cy="21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Nueva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línea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de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transmisión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de 2 × 500 kV,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energizada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a 220 kV.</a:t>
            </a:r>
            <a:b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Conexión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entre las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subestaciones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de Tineo y Nueva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Ancud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.</a:t>
            </a:r>
            <a:b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2,7 km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cruzando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el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canal de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Chacao</a:t>
            </a:r>
            <a:b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Infraestructura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clave para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fortalecer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el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sistema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eléctrico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de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Chiloé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e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integrar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energías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en-US" sz="1700" dirty="0" err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renovables</a:t>
            </a:r>
            <a:r>
              <a:rPr lang="en-US" sz="1700" dirty="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.</a:t>
            </a:r>
            <a:endParaRPr sz="1700" dirty="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36" name="Google Shape;436;p11"/>
          <p:cNvPicPr preferRelativeResize="0"/>
          <p:nvPr/>
        </p:nvPicPr>
        <p:blipFill rotWithShape="1">
          <a:blip r:embed="rId4">
            <a:alphaModFix/>
          </a:blip>
          <a:srcRect b="13792"/>
          <a:stretch/>
        </p:blipFill>
        <p:spPr>
          <a:xfrm>
            <a:off x="1073921" y="2774463"/>
            <a:ext cx="511889" cy="44128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1"/>
          <p:cNvSpPr/>
          <p:nvPr/>
        </p:nvSpPr>
        <p:spPr>
          <a:xfrm>
            <a:off x="821798" y="897783"/>
            <a:ext cx="507900" cy="63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38" name="Google Shape;438;p11"/>
          <p:cNvSpPr txBox="1"/>
          <p:nvPr/>
        </p:nvSpPr>
        <p:spPr>
          <a:xfrm>
            <a:off x="11463717" y="5821563"/>
            <a:ext cx="4540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11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a8b56e2189_4_367"/>
          <p:cNvSpPr txBox="1"/>
          <p:nvPr/>
        </p:nvSpPr>
        <p:spPr>
          <a:xfrm>
            <a:off x="11463717" y="5821563"/>
            <a:ext cx="454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12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45" name="Google Shape;445;g3a8b56e2189_4_3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3975" y="414275"/>
            <a:ext cx="8418376" cy="589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a8b56e2189_4_381"/>
          <p:cNvSpPr txBox="1"/>
          <p:nvPr/>
        </p:nvSpPr>
        <p:spPr>
          <a:xfrm>
            <a:off x="11463717" y="5821563"/>
            <a:ext cx="454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13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52" name="Google Shape;452;g3a8b56e2189_4_381"/>
          <p:cNvSpPr txBox="1"/>
          <p:nvPr/>
        </p:nvSpPr>
        <p:spPr>
          <a:xfrm>
            <a:off x="638554" y="2039548"/>
            <a:ext cx="4773300" cy="3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t" anchorCtr="0">
            <a:spAutoFit/>
          </a:bodyPr>
          <a:lstStyle/>
          <a:p>
            <a:pPr marL="5207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En diciembre de 2025 comenzó la construcción de esta nueva línea que cruzará desde Llanquihue para mejorar la estabilidad del suministro eléctrico a Chiloé.</a:t>
            </a:r>
            <a:endParaRPr sz="15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5207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5207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La isla hoy depende de una sola línea de transmisión, la que está en funcionamiento desde hace más de 25 años, no tiene respaldo y cuya capacidad no podrá cubrir la proyección de demanda eléctrica estimada para el corto plazo.</a:t>
            </a:r>
            <a:endParaRPr sz="17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53" name="Google Shape;453;g3a8b56e2189_4_381"/>
          <p:cNvSpPr txBox="1"/>
          <p:nvPr/>
        </p:nvSpPr>
        <p:spPr>
          <a:xfrm>
            <a:off x="339914" y="1169949"/>
            <a:ext cx="6079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B2988"/>
                </a:solidFill>
                <a:latin typeface="Outfit"/>
                <a:ea typeface="Outfit"/>
                <a:cs typeface="Outfit"/>
                <a:sym typeface="Outfit"/>
              </a:rPr>
              <a:t>Línea Tineo – Nueva Ancud</a:t>
            </a:r>
            <a:endParaRPr sz="3200" b="1">
              <a:solidFill>
                <a:srgbClr val="0B2988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54" name="Google Shape;454;g3a8b56e2189_4_3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914" y="2133506"/>
            <a:ext cx="256233" cy="256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g3a8b56e2189_4_3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914" y="3544202"/>
            <a:ext cx="256233" cy="256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g3a8b56e2189_4_3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3673" y="963491"/>
            <a:ext cx="5937987" cy="4853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a8b56e2189_4_392"/>
          <p:cNvSpPr txBox="1"/>
          <p:nvPr/>
        </p:nvSpPr>
        <p:spPr>
          <a:xfrm>
            <a:off x="11463717" y="5821563"/>
            <a:ext cx="454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14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63" name="Google Shape;463;g3a8b56e2189_4_3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914" y="2133506"/>
            <a:ext cx="256233" cy="256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g3a8b56e2189_4_3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914" y="3705678"/>
            <a:ext cx="256233" cy="256233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g3a8b56e2189_4_392"/>
          <p:cNvSpPr txBox="1"/>
          <p:nvPr/>
        </p:nvSpPr>
        <p:spPr>
          <a:xfrm>
            <a:off x="703857" y="2039549"/>
            <a:ext cx="4936500" cy="36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207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Por el lado de Chiloé, considera la construcción de una torre al sur del Canal de Chacao, cercana a la zona del puente, y su conexión con la subestación Nueva Ancud.  </a:t>
            </a:r>
            <a:endParaRPr sz="17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5207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5207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El resto del proyecto se ejecutará en el continente, recorriendo hacia un total de seis comunas. </a:t>
            </a:r>
            <a:endParaRPr sz="1700">
              <a:solidFill>
                <a:schemeClr val="accent1"/>
              </a:solidFill>
            </a:endParaRPr>
          </a:p>
          <a:p>
            <a:pPr marL="5207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5207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En Llanquihue se contempla la ampliación de la SE Tineo y construcción de torres. </a:t>
            </a:r>
            <a:endParaRPr sz="1700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5207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000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66" name="Google Shape;466;g3a8b56e2189_4_3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3673" y="963491"/>
            <a:ext cx="5937987" cy="4853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g3a8b56e2189_4_3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966" y="4975200"/>
            <a:ext cx="256233" cy="256233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g3a8b56e2189_4_392"/>
          <p:cNvSpPr txBox="1"/>
          <p:nvPr/>
        </p:nvSpPr>
        <p:spPr>
          <a:xfrm>
            <a:off x="339914" y="1169949"/>
            <a:ext cx="6079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B2988"/>
                </a:solidFill>
                <a:latin typeface="Outfit"/>
                <a:ea typeface="Outfit"/>
                <a:cs typeface="Outfit"/>
                <a:sym typeface="Outfit"/>
              </a:rPr>
              <a:t>Línea Tineo – Nueva Ancud</a:t>
            </a:r>
            <a:endParaRPr sz="3200" b="1">
              <a:solidFill>
                <a:srgbClr val="0B2988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>
          <a:extLst>
            <a:ext uri="{FF2B5EF4-FFF2-40B4-BE49-F238E27FC236}">
              <a16:creationId xmlns:a16="http://schemas.microsoft.com/office/drawing/2014/main" id="{3920C2BF-1ABB-0C0A-26FB-E91413552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a8b56e2189_4_392">
            <a:extLst>
              <a:ext uri="{FF2B5EF4-FFF2-40B4-BE49-F238E27FC236}">
                <a16:creationId xmlns:a16="http://schemas.microsoft.com/office/drawing/2014/main" id="{81B745E8-1DAA-84BB-BDBB-99AA8F6CE3C0}"/>
              </a:ext>
            </a:extLst>
          </p:cNvPr>
          <p:cNvSpPr txBox="1"/>
          <p:nvPr/>
        </p:nvSpPr>
        <p:spPr>
          <a:xfrm>
            <a:off x="11463717" y="5821563"/>
            <a:ext cx="454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 b="1">
                <a:solidFill>
                  <a:schemeClr val="accent1"/>
                </a:solidFill>
                <a:latin typeface="Outfit"/>
                <a:ea typeface="Outfit"/>
                <a:cs typeface="Outfit"/>
                <a:sym typeface="Outfit"/>
              </a:rPr>
              <a:t>15</a:t>
            </a:fld>
            <a:endParaRPr sz="1050" b="1">
              <a:solidFill>
                <a:schemeClr val="accen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" name="Google Shape;138;g3a8b56e2189_4_236">
            <a:extLst>
              <a:ext uri="{FF2B5EF4-FFF2-40B4-BE49-F238E27FC236}">
                <a16:creationId xmlns:a16="http://schemas.microsoft.com/office/drawing/2014/main" id="{6E89A7C5-6BCD-505E-5966-0B0026AC93ED}"/>
              </a:ext>
            </a:extLst>
          </p:cNvPr>
          <p:cNvSpPr/>
          <p:nvPr/>
        </p:nvSpPr>
        <p:spPr>
          <a:xfrm>
            <a:off x="675587" y="1436940"/>
            <a:ext cx="507900" cy="63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" name="Google Shape;140;g3a8b56e2189_4_236">
            <a:extLst>
              <a:ext uri="{FF2B5EF4-FFF2-40B4-BE49-F238E27FC236}">
                <a16:creationId xmlns:a16="http://schemas.microsoft.com/office/drawing/2014/main" id="{4EB6169F-C6AC-53A1-6454-BE43C4C98525}"/>
              </a:ext>
            </a:extLst>
          </p:cNvPr>
          <p:cNvSpPr/>
          <p:nvPr/>
        </p:nvSpPr>
        <p:spPr>
          <a:xfrm>
            <a:off x="672943" y="677676"/>
            <a:ext cx="105897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s-CL" sz="3200" b="1" noProof="1">
                <a:solidFill>
                  <a:srgbClr val="0B2A88"/>
                </a:solidFill>
                <a:latin typeface="Outfit"/>
                <a:sym typeface="Outfit"/>
              </a:rPr>
              <a:t>Infraestructura</a:t>
            </a:r>
            <a:r>
              <a:rPr lang="en-US" sz="3200" b="1">
                <a:solidFill>
                  <a:srgbClr val="0B2A88"/>
                </a:solidFill>
                <a:latin typeface="Outfit"/>
                <a:sym typeface="Outfit"/>
              </a:rPr>
              <a:t> </a:t>
            </a:r>
            <a:r>
              <a:rPr lang="es-CL" sz="3200" b="1">
                <a:solidFill>
                  <a:srgbClr val="0B2A88"/>
                </a:solidFill>
                <a:latin typeface="Outfit"/>
                <a:sym typeface="Outfit"/>
              </a:rPr>
              <a:t>crítica</a:t>
            </a:r>
            <a:endParaRPr lang="es-CL" sz="320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04BC08D-64AC-5EB5-C840-AFC7A3E7E754}"/>
              </a:ext>
            </a:extLst>
          </p:cNvPr>
          <p:cNvSpPr txBox="1"/>
          <p:nvPr/>
        </p:nvSpPr>
        <p:spPr>
          <a:xfrm>
            <a:off x="899885" y="1716314"/>
            <a:ext cx="1016725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CL" sz="2200" b="0" i="0" u="none" strike="noStrike">
                <a:solidFill>
                  <a:srgbClr val="BF157C"/>
                </a:solidFill>
                <a:latin typeface="Outfit"/>
                <a:ea typeface="Outfit"/>
                <a:cs typeface="Outfit"/>
              </a:rPr>
              <a:t>La transmisión </a:t>
            </a:r>
            <a:r>
              <a:rPr lang="es-CL" sz="2200">
                <a:solidFill>
                  <a:srgbClr val="BF157C"/>
                </a:solidFill>
                <a:latin typeface="Outfit"/>
                <a:ea typeface="Outfit"/>
                <a:cs typeface="Outfit"/>
              </a:rPr>
              <a:t>es infraestructura crítica para </a:t>
            </a:r>
            <a:r>
              <a:rPr lang="es-CL" sz="2200" b="1">
                <a:solidFill>
                  <a:srgbClr val="BF157C"/>
                </a:solidFill>
                <a:latin typeface="Outfit"/>
                <a:ea typeface="Outfit"/>
                <a:cs typeface="Outfit"/>
              </a:rPr>
              <a:t>habilitar la transición energética y el desarrollo sostenible de Chile.</a:t>
            </a:r>
            <a:endParaRPr lang="es-CL" sz="2200" b="1" i="0" u="none" strike="noStrike">
              <a:solidFill>
                <a:srgbClr val="BF157C"/>
              </a:solidFill>
              <a:latin typeface="Outfit"/>
              <a:ea typeface="Outfit"/>
              <a:cs typeface="Outfit"/>
            </a:endParaRPr>
          </a:p>
        </p:txBody>
      </p:sp>
      <p:sp>
        <p:nvSpPr>
          <p:cNvPr id="8" name="Google Shape;263;p6">
            <a:extLst>
              <a:ext uri="{FF2B5EF4-FFF2-40B4-BE49-F238E27FC236}">
                <a16:creationId xmlns:a16="http://schemas.microsoft.com/office/drawing/2014/main" id="{76B4C1FB-691B-28EA-9278-FBBDD045C129}"/>
              </a:ext>
            </a:extLst>
          </p:cNvPr>
          <p:cNvSpPr/>
          <p:nvPr/>
        </p:nvSpPr>
        <p:spPr>
          <a:xfrm>
            <a:off x="916345" y="2915522"/>
            <a:ext cx="4560159" cy="2938117"/>
          </a:xfrm>
          <a:prstGeom prst="roundRect">
            <a:avLst>
              <a:gd name="adj" fmla="val 7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ts val="1425"/>
              </a:lnSpc>
            </a:pPr>
            <a:endParaRPr lang="es-CL" sz="1800">
              <a:solidFill>
                <a:schemeClr val="bg1"/>
              </a:solidFill>
              <a:latin typeface="Outfit"/>
              <a:ea typeface="Outfit"/>
            </a:endParaRPr>
          </a:p>
        </p:txBody>
      </p:sp>
      <p:sp>
        <p:nvSpPr>
          <p:cNvPr id="10" name="Google Shape;262;p6">
            <a:extLst>
              <a:ext uri="{FF2B5EF4-FFF2-40B4-BE49-F238E27FC236}">
                <a16:creationId xmlns:a16="http://schemas.microsoft.com/office/drawing/2014/main" id="{7ECBAA3F-16A3-39BC-CA1A-B17DB02EADAF}"/>
              </a:ext>
            </a:extLst>
          </p:cNvPr>
          <p:cNvSpPr/>
          <p:nvPr/>
        </p:nvSpPr>
        <p:spPr>
          <a:xfrm>
            <a:off x="6092888" y="2914933"/>
            <a:ext cx="4777874" cy="2945374"/>
          </a:xfrm>
          <a:prstGeom prst="roundRect">
            <a:avLst>
              <a:gd name="adj" fmla="val 770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ts val="1425"/>
              </a:lnSpc>
            </a:pPr>
            <a:endParaRPr lang="en-US" sz="1800">
              <a:ea typeface="Outfit"/>
            </a:endParaRPr>
          </a:p>
        </p:txBody>
      </p:sp>
      <p:sp>
        <p:nvSpPr>
          <p:cNvPr id="12" name="Google Shape;270;p6">
            <a:extLst>
              <a:ext uri="{FF2B5EF4-FFF2-40B4-BE49-F238E27FC236}">
                <a16:creationId xmlns:a16="http://schemas.microsoft.com/office/drawing/2014/main" id="{1F7C93F4-A2B9-BB18-8550-BA369FD73D8C}"/>
              </a:ext>
            </a:extLst>
          </p:cNvPr>
          <p:cNvSpPr/>
          <p:nvPr/>
        </p:nvSpPr>
        <p:spPr>
          <a:xfrm>
            <a:off x="1306246" y="3397611"/>
            <a:ext cx="3777601" cy="1973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lt1"/>
              </a:buClr>
              <a:buSzPts val="1200"/>
            </a:pPr>
            <a:r>
              <a:rPr lang="es-CL" sz="18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Integración de energías renovables y mayor electrificación del sistema.</a:t>
            </a:r>
            <a:endParaRPr lang="es-CL" sz="1800">
              <a:solidFill>
                <a:schemeClr val="lt1"/>
              </a:solidFill>
              <a:latin typeface="Outfit"/>
              <a:ea typeface="Outfit"/>
            </a:endParaRPr>
          </a:p>
          <a:p>
            <a:pPr marL="342900" indent="-342900">
              <a:buClr>
                <a:schemeClr val="lt1"/>
              </a:buClr>
              <a:buSzPts val="1200"/>
              <a:buAutoNum type="arabicPeriod"/>
            </a:pPr>
            <a:endParaRPr lang="es-CL" sz="1800">
              <a:solidFill>
                <a:schemeClr val="lt1"/>
              </a:solidFill>
              <a:latin typeface="Outfit"/>
              <a:ea typeface="Outfit"/>
              <a:cs typeface="Outfit"/>
            </a:endParaRPr>
          </a:p>
          <a:p>
            <a:pPr>
              <a:buClr>
                <a:schemeClr val="lt1"/>
              </a:buClr>
              <a:buSzPts val="1200"/>
            </a:pPr>
            <a:r>
              <a:rPr lang="es-CL" sz="1800">
                <a:solidFill>
                  <a:schemeClr val="lt1"/>
                </a:solidFill>
                <a:latin typeface="Outfit"/>
                <a:ea typeface="Outfit"/>
                <a:cs typeface="Outfit"/>
              </a:rPr>
              <a:t>Redes más resilientes frente a desafíos climáticos y territoriales. </a:t>
            </a:r>
            <a:endParaRPr lang="es-CL" sz="1800">
              <a:solidFill>
                <a:schemeClr val="lt1"/>
              </a:solidFill>
              <a:ea typeface="Outfit"/>
            </a:endParaRPr>
          </a:p>
        </p:txBody>
      </p:sp>
      <p:sp>
        <p:nvSpPr>
          <p:cNvPr id="13" name="Google Shape;270;p6">
            <a:extLst>
              <a:ext uri="{FF2B5EF4-FFF2-40B4-BE49-F238E27FC236}">
                <a16:creationId xmlns:a16="http://schemas.microsoft.com/office/drawing/2014/main" id="{83A01E34-8833-F9C4-9EF8-DA6C53C32B6F}"/>
              </a:ext>
            </a:extLst>
          </p:cNvPr>
          <p:cNvSpPr/>
          <p:nvPr/>
        </p:nvSpPr>
        <p:spPr>
          <a:xfrm>
            <a:off x="6712817" y="3397610"/>
            <a:ext cx="3530859" cy="157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lt1"/>
              </a:buClr>
              <a:buSzPts val="1200"/>
            </a:pPr>
            <a:r>
              <a:rPr lang="es-CL" sz="1800">
                <a:solidFill>
                  <a:schemeClr val="lt1"/>
                </a:solidFill>
                <a:latin typeface="Outfit"/>
                <a:ea typeface="Outfit"/>
                <a:sym typeface="Outfit"/>
              </a:rPr>
              <a:t>Infraestructura crítica para continuidad y desarrollo regional.</a:t>
            </a:r>
            <a:endParaRPr lang="es-CL" sz="1800">
              <a:solidFill>
                <a:schemeClr val="lt1"/>
              </a:solidFill>
              <a:latin typeface="Outfit"/>
              <a:ea typeface="Outfit"/>
            </a:endParaRPr>
          </a:p>
          <a:p>
            <a:pPr>
              <a:buSzPts val="1200"/>
            </a:pPr>
            <a:endParaRPr lang="es-CL" sz="1800">
              <a:solidFill>
                <a:schemeClr val="lt1"/>
              </a:solidFill>
              <a:latin typeface="Outfit"/>
              <a:ea typeface="Outfit"/>
            </a:endParaRPr>
          </a:p>
          <a:p>
            <a:pPr>
              <a:buSzPts val="1200"/>
            </a:pPr>
            <a:r>
              <a:rPr lang="es-CL" sz="1800">
                <a:solidFill>
                  <a:schemeClr val="lt1"/>
                </a:solidFill>
                <a:latin typeface="Outfit"/>
                <a:ea typeface="Outfit"/>
              </a:rPr>
              <a:t>Proyectos como Tineo – Nueva Ancud fortalecen la seguridad energética y potencian la integración territorial en el sur de Chile. </a:t>
            </a:r>
          </a:p>
        </p:txBody>
      </p:sp>
    </p:spTree>
    <p:extLst>
      <p:ext uri="{BB962C8B-B14F-4D97-AF65-F5344CB8AC3E}">
        <p14:creationId xmlns:p14="http://schemas.microsoft.com/office/powerpoint/2010/main" val="1440776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>
          <a:extLst>
            <a:ext uri="{FF2B5EF4-FFF2-40B4-BE49-F238E27FC236}">
              <a16:creationId xmlns:a16="http://schemas.microsoft.com/office/drawing/2014/main" id="{915911BA-4F01-0FA5-A01B-A82C26F7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15">
            <a:extLst>
              <a:ext uri="{FF2B5EF4-FFF2-40B4-BE49-F238E27FC236}">
                <a16:creationId xmlns:a16="http://schemas.microsoft.com/office/drawing/2014/main" id="{6DFF7A81-580F-5A6D-338C-4BFD607F47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15">
            <a:extLst>
              <a:ext uri="{FF2B5EF4-FFF2-40B4-BE49-F238E27FC236}">
                <a16:creationId xmlns:a16="http://schemas.microsoft.com/office/drawing/2014/main" id="{626DB673-DFF1-A2A3-DF16-7DA8B8C131E5}"/>
              </a:ext>
            </a:extLst>
          </p:cNvPr>
          <p:cNvSpPr/>
          <p:nvPr/>
        </p:nvSpPr>
        <p:spPr>
          <a:xfrm>
            <a:off x="23881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75000">
                <a:srgbClr val="000000">
                  <a:alpha val="46274"/>
                </a:srgbClr>
              </a:gs>
              <a:gs pos="100000">
                <a:srgbClr val="000000">
                  <a:alpha val="31764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75" name="Google Shape;475;p15">
            <a:extLst>
              <a:ext uri="{FF2B5EF4-FFF2-40B4-BE49-F238E27FC236}">
                <a16:creationId xmlns:a16="http://schemas.microsoft.com/office/drawing/2014/main" id="{BA1435CC-713A-C45E-FD29-4BB2B526803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881" y="3934756"/>
            <a:ext cx="9229726" cy="1193081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15">
            <a:extLst>
              <a:ext uri="{FF2B5EF4-FFF2-40B4-BE49-F238E27FC236}">
                <a16:creationId xmlns:a16="http://schemas.microsoft.com/office/drawing/2014/main" id="{07B5C268-D6F2-DDCA-E22F-3826953EF299}"/>
              </a:ext>
            </a:extLst>
          </p:cNvPr>
          <p:cNvSpPr txBox="1"/>
          <p:nvPr/>
        </p:nvSpPr>
        <p:spPr>
          <a:xfrm>
            <a:off x="373473" y="2879188"/>
            <a:ext cx="6868894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TRANSICIÓN ENERGÉTICA: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UN GRAN DESAFÍO PARA LA TRANSMISIÓN</a:t>
            </a:r>
            <a:endParaRPr sz="3200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77" name="Google Shape;477;p15">
            <a:extLst>
              <a:ext uri="{FF2B5EF4-FFF2-40B4-BE49-F238E27FC236}">
                <a16:creationId xmlns:a16="http://schemas.microsoft.com/office/drawing/2014/main" id="{DC101FE4-6B5F-7D7C-3093-07ECC300A74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8164" y="494860"/>
            <a:ext cx="2455558" cy="365786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15">
            <a:extLst>
              <a:ext uri="{FF2B5EF4-FFF2-40B4-BE49-F238E27FC236}">
                <a16:creationId xmlns:a16="http://schemas.microsoft.com/office/drawing/2014/main" id="{CB883861-20AB-3FB5-0DDF-14D3D3E5B6E5}"/>
              </a:ext>
            </a:extLst>
          </p:cNvPr>
          <p:cNvSpPr txBox="1"/>
          <p:nvPr/>
        </p:nvSpPr>
        <p:spPr>
          <a:xfrm>
            <a:off x="5931986" y="6278413"/>
            <a:ext cx="61049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Mayo 2026</a:t>
            </a:r>
            <a:endParaRPr/>
          </a:p>
        </p:txBody>
      </p:sp>
      <p:sp>
        <p:nvSpPr>
          <p:cNvPr id="479" name="Google Shape;479;p15">
            <a:extLst>
              <a:ext uri="{FF2B5EF4-FFF2-40B4-BE49-F238E27FC236}">
                <a16:creationId xmlns:a16="http://schemas.microsoft.com/office/drawing/2014/main" id="{5B88F100-EB13-D2D7-7194-1904A53672CD}"/>
              </a:ext>
            </a:extLst>
          </p:cNvPr>
          <p:cNvSpPr txBox="1"/>
          <p:nvPr/>
        </p:nvSpPr>
        <p:spPr>
          <a:xfrm>
            <a:off x="373476" y="5226150"/>
            <a:ext cx="86118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Infraestructura crítica, resiliencia y desarrollo energético en Chile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9358799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ranselec 202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2988"/>
      </a:accent1>
      <a:accent2>
        <a:srgbClr val="08C568"/>
      </a:accent2>
      <a:accent3>
        <a:srgbClr val="BF157C"/>
      </a:accent3>
      <a:accent4>
        <a:srgbClr val="05B1A9"/>
      </a:accent4>
      <a:accent5>
        <a:srgbClr val="F2F03B"/>
      </a:accent5>
      <a:accent6>
        <a:srgbClr val="7A878C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1223</Words>
  <Application>Microsoft Macintosh PowerPoint</Application>
  <PresentationFormat>Panorámica</PresentationFormat>
  <Paragraphs>167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Work Sans</vt:lpstr>
      <vt:lpstr>Outfit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Escobar Novoa, Trinidad</dc:creator>
  <cp:lastModifiedBy>Andrea Riquelme</cp:lastModifiedBy>
  <cp:revision>12</cp:revision>
  <dcterms:created xsi:type="dcterms:W3CDTF">2022-08-03T12:47:37Z</dcterms:created>
  <dcterms:modified xsi:type="dcterms:W3CDTF">2026-05-28T19:49:10Z</dcterms:modified>
</cp:coreProperties>
</file>