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F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50" d="100"/>
          <a:sy n="50" d="100"/>
        </p:scale>
        <p:origin x="536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co Bascur Tapia" userId="9302c4167feb67c7" providerId="LiveId" clId="{EE526DA8-2835-4BEB-BCEC-1572D6766579}"/>
    <pc:docChg chg="modSld">
      <pc:chgData name="Francisco Bascur Tapia" userId="9302c4167feb67c7" providerId="LiveId" clId="{EE526DA8-2835-4BEB-BCEC-1572D6766579}" dt="2026-05-28T02:43:42.711" v="4" actId="207"/>
      <pc:docMkLst>
        <pc:docMk/>
      </pc:docMkLst>
      <pc:sldChg chg="modSp mod">
        <pc:chgData name="Francisco Bascur Tapia" userId="9302c4167feb67c7" providerId="LiveId" clId="{EE526DA8-2835-4BEB-BCEC-1572D6766579}" dt="2026-05-28T02:43:42.711" v="4" actId="207"/>
        <pc:sldMkLst>
          <pc:docMk/>
          <pc:sldMk cId="0" sldId="259"/>
        </pc:sldMkLst>
        <pc:spChg chg="mod">
          <ac:chgData name="Francisco Bascur Tapia" userId="9302c4167feb67c7" providerId="LiveId" clId="{EE526DA8-2835-4BEB-BCEC-1572D6766579}" dt="2026-05-28T02:43:42.711" v="4" actId="207"/>
          <ac:spMkLst>
            <pc:docMk/>
            <pc:sldMk cId="0" sldId="259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7613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480" y="5497830"/>
            <a:ext cx="12161520" cy="1371600"/>
          </a:xfrm>
          <a:prstGeom prst="rect">
            <a:avLst/>
          </a:prstGeom>
          <a:solidFill>
            <a:srgbClr val="0A0F1E">
              <a:alpha val="75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4" name="Text 2"/>
          <p:cNvSpPr/>
          <p:nvPr/>
        </p:nvSpPr>
        <p:spPr>
          <a:xfrm>
            <a:off x="323850" y="4100830"/>
            <a:ext cx="6741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PODER</a:t>
            </a:r>
            <a:r>
              <a:rPr lang="en-US" sz="12000" b="1" dirty="0">
                <a:solidFill>
                  <a:srgbClr val="FF33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lang="en-US" sz="12000" dirty="0">
              <a:solidFill>
                <a:srgbClr val="FF330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473710" y="4991100"/>
            <a:ext cx="5419090" cy="2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i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Territorial.</a:t>
            </a:r>
            <a:r>
              <a:rPr lang="en-US" sz="3200" b="1" i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Político</a:t>
            </a:r>
            <a:r>
              <a:rPr lang="en-US" sz="3200" b="1" i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3200" b="1" i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&amp;</a:t>
            </a:r>
            <a:r>
              <a:rPr lang="en-US" sz="3200" b="1" i="1" dirty="0">
                <a:solidFill>
                  <a:schemeClr val="tx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Comunicacional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8255318" y="4932180"/>
            <a:ext cx="2999740" cy="74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Fundador &amp; Director Ejecutivo </a:t>
            </a:r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EB68C1DC-F216-B702-6277-66FC18529512}"/>
              </a:ext>
            </a:extLst>
          </p:cNvPr>
          <p:cNvSpPr/>
          <p:nvPr/>
        </p:nvSpPr>
        <p:spPr>
          <a:xfrm>
            <a:off x="8190865" y="4795020"/>
            <a:ext cx="33655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Francisco </a:t>
            </a:r>
            <a:r>
              <a:rPr lang="en-US" sz="2400" b="1" dirty="0">
                <a:solidFill>
                  <a:srgbClr val="00999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Bascur</a:t>
            </a:r>
            <a:endParaRPr lang="en-US" sz="2400" dirty="0">
              <a:solidFill>
                <a:srgbClr val="009999"/>
              </a:solidFill>
            </a:endParaRPr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4527255D-E4C3-935E-7368-230C9E8CC815}"/>
              </a:ext>
            </a:extLst>
          </p:cNvPr>
          <p:cNvSpPr/>
          <p:nvPr/>
        </p:nvSpPr>
        <p:spPr>
          <a:xfrm>
            <a:off x="244475" y="259080"/>
            <a:ext cx="11664950" cy="9574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500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SUMMIT: </a:t>
            </a:r>
            <a:r>
              <a:rPr lang="en-US" sz="1600" b="1" kern="0" spc="500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EL PODER DE LA ENERGÍA </a:t>
            </a:r>
            <a:r>
              <a:rPr lang="en-US" sz="1600" b="1" kern="0" spc="500" dirty="0">
                <a:solidFill>
                  <a:srgbClr val="00999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/ PUERTO VARAS </a:t>
            </a:r>
            <a:r>
              <a:rPr lang="en-US" sz="1600" b="1" kern="0" spc="500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/ MAYO 2026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5D7D517-6C9B-DAD2-9760-1B0813C23A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6280" y="5749842"/>
            <a:ext cx="3276600" cy="4390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80753" y="1339702"/>
            <a:ext cx="2785730" cy="2775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50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¿</a:t>
            </a:r>
            <a:endParaRPr lang="en-US" sz="45000" dirty="0"/>
          </a:p>
        </p:txBody>
      </p:sp>
      <p:sp>
        <p:nvSpPr>
          <p:cNvPr id="3" name="Text 1"/>
          <p:cNvSpPr/>
          <p:nvPr/>
        </p:nvSpPr>
        <p:spPr>
          <a:xfrm>
            <a:off x="8686800" y="2286000"/>
            <a:ext cx="3328416" cy="4288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50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?</a:t>
            </a:r>
            <a:endParaRPr lang="en-US" sz="45000" dirty="0"/>
          </a:p>
        </p:txBody>
      </p:sp>
      <p:sp>
        <p:nvSpPr>
          <p:cNvPr id="4" name="Text 2"/>
          <p:cNvSpPr/>
          <p:nvPr/>
        </p:nvSpPr>
        <p:spPr>
          <a:xfrm>
            <a:off x="375920" y="501502"/>
            <a:ext cx="8869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Cómo construimos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922020" y="1737360"/>
            <a:ext cx="8869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proyectos </a:t>
            </a:r>
          </a:p>
          <a:p>
            <a:pPr marL="0" indent="0" algn="ctr">
              <a:buNone/>
            </a:pPr>
            <a:r>
              <a:rPr lang="en-US" sz="5400" b="1" dirty="0">
                <a:solidFill>
                  <a:srgbClr val="00999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viables</a:t>
            </a:r>
            <a:endParaRPr lang="en-US" sz="5400" dirty="0">
              <a:solidFill>
                <a:srgbClr val="009999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1645920" y="3346704"/>
            <a:ext cx="8869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en escenarios sociales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645920" y="4617720"/>
            <a:ext cx="8869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cada vez más </a:t>
            </a:r>
            <a:r>
              <a:rPr lang="en-US" sz="5400" b="1" dirty="0">
                <a:solidFill>
                  <a:srgbClr val="FF33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complejos</a:t>
            </a:r>
            <a:r>
              <a:rPr lang="en-US" sz="54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lang="en-US" sz="54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7D68EB8-DD30-05D4-4A4A-FBA4EA468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129" y="454530"/>
            <a:ext cx="1578087" cy="9169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463040"/>
            <a:ext cx="5943600" cy="1828800"/>
          </a:xfrm>
          <a:prstGeom prst="rect">
            <a:avLst/>
          </a:prstGeom>
          <a:solidFill>
            <a:srgbClr val="2C3E50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3" name="Shape 1"/>
          <p:cNvSpPr/>
          <p:nvPr/>
        </p:nvSpPr>
        <p:spPr>
          <a:xfrm>
            <a:off x="0" y="3291840"/>
            <a:ext cx="5943600" cy="1828800"/>
          </a:xfrm>
          <a:prstGeom prst="rect">
            <a:avLst/>
          </a:prstGeom>
          <a:solidFill>
            <a:srgbClr val="1F5F6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4" name="Shape 2"/>
          <p:cNvSpPr/>
          <p:nvPr/>
        </p:nvSpPr>
        <p:spPr>
          <a:xfrm>
            <a:off x="0" y="5120640"/>
            <a:ext cx="5943600" cy="1737360"/>
          </a:xfrm>
          <a:prstGeom prst="rect">
            <a:avLst/>
          </a:prstGeom>
          <a:solidFill>
            <a:srgbClr val="00A99D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5" name="Text 3"/>
          <p:cNvSpPr/>
          <p:nvPr/>
        </p:nvSpPr>
        <p:spPr>
          <a:xfrm>
            <a:off x="457200" y="614717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500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HOY LOS PROYECTOS OPERAN EN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9220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tres dimensiones simultáneas.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48640" y="164592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01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21031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NARRATIVA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548640" y="265176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Medios · Redes · Reputación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48640" y="347472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02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39319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PODER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548640" y="448056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Autoridades · Permisos · Política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40" y="530352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1B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48640" y="576072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B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TERRITORIO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548640" y="630936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F1B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Actores · Comunidades · Confianza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400800" y="3108960"/>
            <a:ext cx="5303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Cuando una falla,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6400800" y="4030980"/>
            <a:ext cx="5303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33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falla</a:t>
            </a:r>
            <a:r>
              <a:rPr lang="en-US" sz="4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el proyecto.</a:t>
            </a:r>
            <a:endParaRPr lang="en-US" sz="4800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77D3DE57-F1A6-C2B1-491F-B9384C8B0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9593" y="640080"/>
            <a:ext cx="1578087" cy="9169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60120" y="687143"/>
            <a:ext cx="6731000" cy="42414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400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LA CONFLICTIVIDAD NO NACE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247900" y="1081423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del impacto ambiental.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60020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33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Nace de lo que no se gestiona.</a:t>
            </a:r>
            <a:endParaRPr lang="en-US" sz="2600" dirty="0">
              <a:solidFill>
                <a:srgbClr val="FF330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1473200" y="299466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EXPECTATIVAS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858000" y="301752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4400" i="1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información.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57200" y="457200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GOBERNANZA</a:t>
            </a:r>
            <a:endParaRPr lang="en-US" sz="4200" dirty="0"/>
          </a:p>
        </p:txBody>
      </p:sp>
      <p:sp>
        <p:nvSpPr>
          <p:cNvPr id="8" name="Text 6"/>
          <p:cNvSpPr/>
          <p:nvPr/>
        </p:nvSpPr>
        <p:spPr>
          <a:xfrm>
            <a:off x="6858000" y="47548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48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territorio.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457200" y="548640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i="1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amplificación.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594360" y="6245352"/>
            <a:ext cx="365760" cy="36576"/>
          </a:xfrm>
          <a:prstGeom prst="rect">
            <a:avLst/>
          </a:prstGeom>
          <a:solidFill>
            <a:srgbClr val="00A99D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1" name="Text 9"/>
          <p:cNvSpPr/>
          <p:nvPr/>
        </p:nvSpPr>
        <p:spPr>
          <a:xfrm>
            <a:off x="594360" y="63550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kern="0" spc="200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La criticidad no es técnica. Es relacional</a:t>
            </a:r>
            <a:r>
              <a:rPr lang="en-US" sz="1300" i="1" kern="0" spc="200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lang="en-US" sz="13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650C24A-B76E-649D-313B-497EC93CE6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9113" y="660437"/>
            <a:ext cx="1578087" cy="9169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315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500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EL CONCEPTO QUE LO ORGANIZA TODO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11887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Desempeño</a:t>
            </a:r>
            <a:endParaRPr lang="en-US" sz="11500" dirty="0"/>
          </a:p>
        </p:txBody>
      </p:sp>
      <p:sp>
        <p:nvSpPr>
          <p:cNvPr id="4" name="Text 2"/>
          <p:cNvSpPr/>
          <p:nvPr/>
        </p:nvSpPr>
        <p:spPr>
          <a:xfrm>
            <a:off x="457200" y="3383280"/>
            <a:ext cx="11887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SOCIAL</a:t>
            </a:r>
            <a:r>
              <a:rPr lang="en-US" sz="11500" b="1" dirty="0">
                <a:solidFill>
                  <a:srgbClr val="FF33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lang="en-US" sz="11500" dirty="0">
              <a:solidFill>
                <a:srgbClr val="FF3300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640080" y="5212080"/>
            <a:ext cx="1097280" cy="36576"/>
          </a:xfrm>
          <a:prstGeom prst="rect">
            <a:avLst/>
          </a:prstGeom>
          <a:solidFill>
            <a:srgbClr val="00A99D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6" name="Text 4"/>
          <p:cNvSpPr/>
          <p:nvPr/>
        </p:nvSpPr>
        <p:spPr>
          <a:xfrm>
            <a:off x="640080" y="5541264"/>
            <a:ext cx="3657600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CAPACIDAD DE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Anticipar riesgos.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Construir relaciones.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Cumplir compromisos.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8000" y="544068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DURANTE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858000" y="576072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Todo el ciclo de vida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del proyecto.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No solo en su instalación.</a:t>
            </a:r>
            <a:endParaRPr lang="en-U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8498EA5-734D-E756-137C-47F947882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9113" y="547388"/>
            <a:ext cx="1578087" cy="9169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sire_pres/assets/net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1520" cy="32004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3200400"/>
          </a:xfrm>
          <a:prstGeom prst="rect">
            <a:avLst/>
          </a:prstGeom>
          <a:solidFill>
            <a:srgbClr val="1B2A4A">
              <a:alpha val="70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4" name="Text 1"/>
          <p:cNvSpPr/>
          <p:nvPr/>
        </p:nvSpPr>
        <p:spPr>
          <a:xfrm>
            <a:off x="640080" y="6400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500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NUESTRA RESPUESTA</a:t>
            </a:r>
            <a:endParaRPr lang="en-US" dirty="0"/>
          </a:p>
        </p:txBody>
      </p:sp>
      <p:sp>
        <p:nvSpPr>
          <p:cNvPr id="5" name="Shape 2"/>
          <p:cNvSpPr/>
          <p:nvPr/>
        </p:nvSpPr>
        <p:spPr>
          <a:xfrm>
            <a:off x="1051560" y="2286000"/>
            <a:ext cx="2377440" cy="2377440"/>
          </a:xfrm>
          <a:prstGeom prst="rect">
            <a:avLst/>
          </a:prstGeom>
          <a:solidFill>
            <a:srgbClr val="0F1B33"/>
          </a:solidFill>
          <a:ln w="25400">
            <a:solidFill>
              <a:srgbClr val="00A99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6" name="Text 3"/>
          <p:cNvSpPr/>
          <p:nvPr/>
        </p:nvSpPr>
        <p:spPr>
          <a:xfrm>
            <a:off x="1051560" y="2377440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</a:t>
            </a:r>
            <a:endParaRPr lang="en-US" sz="16500" dirty="0"/>
          </a:p>
        </p:txBody>
      </p:sp>
      <p:sp>
        <p:nvSpPr>
          <p:cNvPr id="7" name="Shape 4"/>
          <p:cNvSpPr/>
          <p:nvPr/>
        </p:nvSpPr>
        <p:spPr>
          <a:xfrm>
            <a:off x="3611880" y="2286000"/>
            <a:ext cx="2377440" cy="2377440"/>
          </a:xfrm>
          <a:prstGeom prst="rect">
            <a:avLst/>
          </a:prstGeom>
          <a:solidFill>
            <a:srgbClr val="00A99D"/>
          </a:solidFill>
          <a:ln w="12700">
            <a:solidFill>
              <a:srgbClr val="00A99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8" name="Text 5"/>
          <p:cNvSpPr/>
          <p:nvPr/>
        </p:nvSpPr>
        <p:spPr>
          <a:xfrm>
            <a:off x="3611880" y="2377440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0" b="1" dirty="0">
                <a:solidFill>
                  <a:srgbClr val="1B2A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</a:t>
            </a:r>
            <a:endParaRPr lang="en-US" sz="16500" dirty="0"/>
          </a:p>
        </p:txBody>
      </p:sp>
      <p:sp>
        <p:nvSpPr>
          <p:cNvPr id="9" name="Shape 6"/>
          <p:cNvSpPr/>
          <p:nvPr/>
        </p:nvSpPr>
        <p:spPr>
          <a:xfrm>
            <a:off x="6172200" y="2286000"/>
            <a:ext cx="2377440" cy="2377440"/>
          </a:xfrm>
          <a:prstGeom prst="rect">
            <a:avLst/>
          </a:prstGeom>
          <a:solidFill>
            <a:srgbClr val="0F1B33"/>
          </a:solidFill>
          <a:ln w="25400">
            <a:solidFill>
              <a:srgbClr val="00A99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0" name="Text 7"/>
          <p:cNvSpPr/>
          <p:nvPr/>
        </p:nvSpPr>
        <p:spPr>
          <a:xfrm>
            <a:off x="6172200" y="2377440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</a:t>
            </a:r>
            <a:endParaRPr lang="en-US" sz="16500" dirty="0"/>
          </a:p>
        </p:txBody>
      </p:sp>
      <p:sp>
        <p:nvSpPr>
          <p:cNvPr id="11" name="Shape 8"/>
          <p:cNvSpPr/>
          <p:nvPr/>
        </p:nvSpPr>
        <p:spPr>
          <a:xfrm>
            <a:off x="8732520" y="2286000"/>
            <a:ext cx="2377440" cy="2377440"/>
          </a:xfrm>
          <a:prstGeom prst="rect">
            <a:avLst/>
          </a:prstGeom>
          <a:solidFill>
            <a:srgbClr val="0F1B33"/>
          </a:solidFill>
          <a:ln w="25400">
            <a:solidFill>
              <a:srgbClr val="00A99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2" name="Text 9"/>
          <p:cNvSpPr/>
          <p:nvPr/>
        </p:nvSpPr>
        <p:spPr>
          <a:xfrm>
            <a:off x="8732520" y="2377440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</a:t>
            </a:r>
            <a:endParaRPr lang="en-US" sz="16500" dirty="0"/>
          </a:p>
        </p:txBody>
      </p:sp>
      <p:sp>
        <p:nvSpPr>
          <p:cNvPr id="13" name="Text 10"/>
          <p:cNvSpPr/>
          <p:nvPr/>
        </p:nvSpPr>
        <p:spPr>
          <a:xfrm>
            <a:off x="1051560" y="489204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Sistema</a:t>
            </a:r>
            <a:r>
              <a:rPr lang="en-US" sz="13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3387090" y="4709160"/>
            <a:ext cx="28270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33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Inteligencia</a:t>
            </a:r>
            <a:r>
              <a:rPr lang="en-US" sz="2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5892800" y="4914900"/>
            <a:ext cx="31623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Relacionamiento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8732520" y="489204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Estratégico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640080" y="5989320"/>
            <a:ext cx="54864" cy="457200"/>
          </a:xfrm>
          <a:prstGeom prst="rect">
            <a:avLst/>
          </a:prstGeom>
          <a:solidFill>
            <a:srgbClr val="00A99D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8" name="Text 15"/>
          <p:cNvSpPr/>
          <p:nvPr/>
        </p:nvSpPr>
        <p:spPr>
          <a:xfrm>
            <a:off x="868680" y="598932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No es relacionamiento comunitario.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68680" y="630936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Es un sistema integrado de toma de decisiones.</a:t>
            </a:r>
            <a:endParaRPr lang="en-US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2A6DD843-364D-90EC-3897-69B8C70F0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0070" y="692206"/>
            <a:ext cx="1578087" cy="9169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31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500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LA ARQUITECTURA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40080" y="1188720"/>
            <a:ext cx="5486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Tres inteligencias.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640080" y="1874520"/>
            <a:ext cx="5925820" cy="855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Una lectura</a:t>
            </a:r>
            <a:r>
              <a:rPr lang="en-US" sz="8000" b="1" dirty="0">
                <a:solidFill>
                  <a:srgbClr val="FF33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lang="en-US" sz="8000" dirty="0">
              <a:solidFill>
                <a:srgbClr val="FF330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31089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Territorial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40080" y="3520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999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Actores · Conflictividad · Confianza</a:t>
            </a:r>
            <a:endParaRPr lang="en-US" sz="1600" dirty="0">
              <a:solidFill>
                <a:srgbClr val="009999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4069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Política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640080" y="44805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999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Permisos · Autoridades · Escenarios</a:t>
            </a:r>
            <a:endParaRPr lang="en-US" sz="1600" dirty="0">
              <a:solidFill>
                <a:srgbClr val="009999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640080" y="50292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Comunicacional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640080" y="54406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999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Narrativa · Medios · Reputación</a:t>
            </a:r>
            <a:endParaRPr lang="en-US" sz="1600" dirty="0">
              <a:solidFill>
                <a:srgbClr val="009999"/>
              </a:solidFill>
            </a:endParaRPr>
          </a:p>
        </p:txBody>
      </p:sp>
      <p:pic>
        <p:nvPicPr>
          <p:cNvPr id="11" name="Image 0" descr="/home/claude/sire_pres/assets/hexago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861" y="363902"/>
            <a:ext cx="6126147" cy="585587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23E82A0-C55B-A354-2FA0-019621209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9921" y="5715000"/>
            <a:ext cx="1578087" cy="9169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315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500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CÓMO SE MIDE LA CRITICIDAD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Una fórmula.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40080" y="16916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Una decisión</a:t>
            </a:r>
            <a:r>
              <a:rPr lang="en-US" sz="6000" b="1" dirty="0">
                <a:solidFill>
                  <a:srgbClr val="FF00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662940" y="2857500"/>
            <a:ext cx="2743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ICS</a:t>
            </a:r>
            <a:endParaRPr lang="en-US" sz="9500" dirty="0"/>
          </a:p>
        </p:txBody>
      </p:sp>
      <p:sp>
        <p:nvSpPr>
          <p:cNvPr id="6" name="Text 4"/>
          <p:cNvSpPr/>
          <p:nvPr/>
        </p:nvSpPr>
        <p:spPr>
          <a:xfrm>
            <a:off x="3383280" y="2743200"/>
            <a:ext cx="640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0" dirty="0">
                <a:solidFill>
                  <a:srgbClr val="8595A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=</a:t>
            </a:r>
            <a:endParaRPr lang="en-US" sz="7000" dirty="0"/>
          </a:p>
        </p:txBody>
      </p:sp>
      <p:pic>
        <p:nvPicPr>
          <p:cNvPr id="7" name="Image 0" descr="/home/claude/sire_pres/assets/prop_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080" y="2465070"/>
            <a:ext cx="7772400" cy="22402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023360" y="477774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kern="0" spc="3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TERRITORIAL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23360" y="5052060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Comunitaria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132320" y="478028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kern="0" spc="3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POLÍTICA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132320" y="5052060"/>
            <a:ext cx="2331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Institucional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9224010" y="4665980"/>
            <a:ext cx="2811780" cy="490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kern="0" spc="1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COMUNICACIONAL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9464040" y="5041900"/>
            <a:ext cx="2331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Reputacional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40080" y="5943600"/>
            <a:ext cx="45720" cy="640080"/>
          </a:xfrm>
          <a:prstGeom prst="rect">
            <a:avLst/>
          </a:prstGeom>
          <a:solidFill>
            <a:srgbClr val="00A99D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5" name="Text 12"/>
          <p:cNvSpPr/>
          <p:nvPr/>
        </p:nvSpPr>
        <p:spPr>
          <a:xfrm>
            <a:off x="868680" y="59436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El territorio pesa más.</a:t>
            </a: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868680" y="630936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En proyectos de inversión, el emplazamiento y la relación comunitaria siguen siendo determinantes.</a:t>
            </a:r>
            <a:endParaRPr lang="en-US" sz="140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51E8EDB3-7AB0-8519-7D11-A0DBDACB1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3393" y="646430"/>
            <a:ext cx="1578087" cy="91690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315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500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DEL DIAGNÓSTICO A LA DECISIÓN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Cada nivel exige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40080" y="16916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una intervención distinta</a:t>
            </a:r>
            <a:r>
              <a:rPr lang="en-US" sz="4800" b="1" dirty="0">
                <a:solidFill>
                  <a:srgbClr val="FF00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5" name="Image 0" descr="/home/claude/sire_pres/assets/big_gradi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200400"/>
            <a:ext cx="10881360" cy="7772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2743200"/>
            <a:ext cx="27203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1,0 – 2,0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40080" y="4206240"/>
            <a:ext cx="27203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BAJA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640080" y="4754880"/>
            <a:ext cx="27203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Plan Base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40080" y="5120640"/>
            <a:ext cx="27203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Monitoreo preventivo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3360420" y="2743200"/>
            <a:ext cx="27203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2,1 – 3,0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3360420" y="4206240"/>
            <a:ext cx="27203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MEDIA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3360420" y="4754880"/>
            <a:ext cx="27203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Plan Preventivo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3360420" y="5120640"/>
            <a:ext cx="27203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Reducir incertidumbre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080760" y="2743200"/>
            <a:ext cx="27203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3,1 – 4,0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6080760" y="4206240"/>
            <a:ext cx="27203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ALTA</a:t>
            </a:r>
            <a:endParaRPr lang="en-US" sz="2800" dirty="0"/>
          </a:p>
        </p:txBody>
      </p:sp>
      <p:sp>
        <p:nvSpPr>
          <p:cNvPr id="16" name="Text 13"/>
          <p:cNvSpPr/>
          <p:nvPr/>
        </p:nvSpPr>
        <p:spPr>
          <a:xfrm>
            <a:off x="6080760" y="4754880"/>
            <a:ext cx="27203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Plan Estratégico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080760" y="5120640"/>
            <a:ext cx="27203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Gobernanza relacional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8801100" y="2743200"/>
            <a:ext cx="27203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4,1 – 5,0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8801100" y="4206240"/>
            <a:ext cx="27203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CRÍTICA</a:t>
            </a:r>
            <a:endParaRPr lang="en-US" sz="2800" dirty="0"/>
          </a:p>
        </p:txBody>
      </p:sp>
      <p:sp>
        <p:nvSpPr>
          <p:cNvPr id="20" name="Text 17"/>
          <p:cNvSpPr/>
          <p:nvPr/>
        </p:nvSpPr>
        <p:spPr>
          <a:xfrm>
            <a:off x="8801100" y="4754880"/>
            <a:ext cx="27203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Plan Intensivo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8801100" y="5120640"/>
            <a:ext cx="27203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Comité de crisis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640080" y="5989320"/>
            <a:ext cx="45720" cy="640080"/>
          </a:xfrm>
          <a:prstGeom prst="rect">
            <a:avLst/>
          </a:prstGeom>
          <a:solidFill>
            <a:srgbClr val="00A99D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23" name="Text 20"/>
          <p:cNvSpPr/>
          <p:nvPr/>
        </p:nvSpPr>
        <p:spPr>
          <a:xfrm>
            <a:off x="868680" y="59436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Ni sobreactuar donde no es necesario.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868680" y="630936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Ni reaccionar cuando ya es tarde.</a:t>
            </a:r>
            <a:endParaRPr lang="en-US" dirty="0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DF1A4E0C-C627-0660-920F-7AAADB4EDE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3393" y="660437"/>
            <a:ext cx="1578087" cy="9169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500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TRAZABILIDAD Y CONTROL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5943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R2C2</a:t>
            </a:r>
            <a:endParaRPr lang="en-US" sz="13000" dirty="0"/>
          </a:p>
        </p:txBody>
      </p:sp>
      <p:sp>
        <p:nvSpPr>
          <p:cNvPr id="4" name="Shape 2"/>
          <p:cNvSpPr/>
          <p:nvPr/>
        </p:nvSpPr>
        <p:spPr>
          <a:xfrm>
            <a:off x="640080" y="2926080"/>
            <a:ext cx="731520" cy="45720"/>
          </a:xfrm>
          <a:prstGeom prst="rect">
            <a:avLst/>
          </a:prstGeom>
          <a:solidFill>
            <a:srgbClr val="00A99D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5" name="Text 3"/>
          <p:cNvSpPr/>
          <p:nvPr/>
        </p:nvSpPr>
        <p:spPr>
          <a:xfrm>
            <a:off x="640080" y="31089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Convierte el plan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09600" y="36703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en gestión </a:t>
            </a:r>
            <a:r>
              <a:rPr lang="en-US" sz="3200" b="1" dirty="0">
                <a:solidFill>
                  <a:srgbClr val="FF00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verificable</a:t>
            </a:r>
            <a:r>
              <a:rPr lang="en-US" sz="3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640080" y="49377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Lo que no se mide,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" y="53035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no se puede anticipar.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58521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Lo que no se anticipa,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6217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termina escalando.</a:t>
            </a:r>
            <a:endParaRPr lang="en-US" sz="2000" dirty="0"/>
          </a:p>
        </p:txBody>
      </p:sp>
      <p:pic>
        <p:nvPicPr>
          <p:cNvPr id="11" name="Image 0" descr="/home/claude/sire_pres/assets/r2c2_v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590" y="457200"/>
            <a:ext cx="6239510" cy="623951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7560130-44EC-CF8E-11B6-60B8D3021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1103" y="6124405"/>
            <a:ext cx="984997" cy="5723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315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500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EL DESAFÍO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Chile necesita inversión.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6916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Pero también legitimidad.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310896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→</a:t>
            </a:r>
            <a:endParaRPr lang="en-US" sz="8000" dirty="0"/>
          </a:p>
        </p:txBody>
      </p:sp>
      <p:sp>
        <p:nvSpPr>
          <p:cNvPr id="6" name="Text 4"/>
          <p:cNvSpPr/>
          <p:nvPr/>
        </p:nvSpPr>
        <p:spPr>
          <a:xfrm>
            <a:off x="457200" y="402336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ACELERAR</a:t>
            </a:r>
            <a:endParaRPr lang="en-US" sz="5200" dirty="0"/>
          </a:p>
        </p:txBody>
      </p:sp>
      <p:sp>
        <p:nvSpPr>
          <p:cNvPr id="7" name="Text 5"/>
          <p:cNvSpPr/>
          <p:nvPr/>
        </p:nvSpPr>
        <p:spPr>
          <a:xfrm>
            <a:off x="457200" y="475488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INVERSIÓN</a:t>
            </a:r>
            <a:endParaRPr lang="en-US" sz="5200" dirty="0"/>
          </a:p>
        </p:txBody>
      </p:sp>
      <p:sp>
        <p:nvSpPr>
          <p:cNvPr id="8" name="Shape 6"/>
          <p:cNvSpPr/>
          <p:nvPr/>
        </p:nvSpPr>
        <p:spPr>
          <a:xfrm>
            <a:off x="6080760" y="3200400"/>
            <a:ext cx="0" cy="2560320"/>
          </a:xfrm>
          <a:prstGeom prst="line">
            <a:avLst/>
          </a:prstGeom>
          <a:noFill/>
          <a:ln w="12700">
            <a:solidFill>
              <a:srgbClr val="8595AC"/>
            </a:solidFill>
            <a:prstDash val="dash"/>
          </a:ln>
        </p:spPr>
        <p:txBody>
          <a:bodyPr/>
          <a:lstStyle/>
          <a:p>
            <a:endParaRPr lang="es-CL"/>
          </a:p>
        </p:txBody>
      </p:sp>
      <p:sp>
        <p:nvSpPr>
          <p:cNvPr id="9" name="Text 7"/>
          <p:cNvSpPr/>
          <p:nvPr/>
        </p:nvSpPr>
        <p:spPr>
          <a:xfrm>
            <a:off x="5715000" y="4297680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⇄</a:t>
            </a:r>
            <a:endParaRPr lang="en-US" sz="3800" dirty="0"/>
          </a:p>
        </p:txBody>
      </p:sp>
      <p:sp>
        <p:nvSpPr>
          <p:cNvPr id="10" name="Text 8"/>
          <p:cNvSpPr/>
          <p:nvPr/>
        </p:nvSpPr>
        <p:spPr>
          <a:xfrm>
            <a:off x="4918713" y="3365500"/>
            <a:ext cx="2324093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kern="0" spc="400" dirty="0">
                <a:solidFill>
                  <a:srgbClr val="FF00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TENSIÓN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6583680" y="402336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4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LEGITIMIDAD</a:t>
            </a:r>
            <a:endParaRPr lang="en-US" sz="4800" dirty="0"/>
          </a:p>
        </p:txBody>
      </p:sp>
      <p:sp>
        <p:nvSpPr>
          <p:cNvPr id="12" name="Text 10"/>
          <p:cNvSpPr/>
          <p:nvPr/>
        </p:nvSpPr>
        <p:spPr>
          <a:xfrm>
            <a:off x="6720840" y="475488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52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TERRITORIAL</a:t>
            </a:r>
            <a:endParaRPr lang="en-US" sz="5200" dirty="0"/>
          </a:p>
        </p:txBody>
      </p:sp>
      <p:sp>
        <p:nvSpPr>
          <p:cNvPr id="13" name="Text 11"/>
          <p:cNvSpPr/>
          <p:nvPr/>
        </p:nvSpPr>
        <p:spPr>
          <a:xfrm>
            <a:off x="10424160" y="310896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0" b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←</a:t>
            </a:r>
            <a:endParaRPr lang="en-US" sz="8000" dirty="0"/>
          </a:p>
        </p:txBody>
      </p:sp>
      <p:sp>
        <p:nvSpPr>
          <p:cNvPr id="14" name="Text 12"/>
          <p:cNvSpPr/>
          <p:nvPr/>
        </p:nvSpPr>
        <p:spPr>
          <a:xfrm>
            <a:off x="640080" y="62179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El futuro pasa por integrar ambas.</a:t>
            </a:r>
            <a:endParaRPr lang="en-US" sz="2400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4656D3CC-FE46-9B26-9F43-63420B3AA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3393" y="546137"/>
            <a:ext cx="1578087" cy="9169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480" y="0"/>
            <a:ext cx="6400800" cy="6858000"/>
          </a:xfrm>
          <a:prstGeom prst="rect">
            <a:avLst/>
          </a:prstGeom>
          <a:solidFill>
            <a:srgbClr val="0A0F1E">
              <a:alpha val="65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3" name="Text 1"/>
          <p:cNvSpPr/>
          <p:nvPr/>
        </p:nvSpPr>
        <p:spPr>
          <a:xfrm>
            <a:off x="447040" y="5816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400" dirty="0">
                <a:solidFill>
                  <a:srgbClr val="C8D1E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UN PROYECTO NO FRACASA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47040" y="1115042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cuando pierde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447040" y="1951981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un </a:t>
            </a:r>
            <a:r>
              <a:rPr lang="en-US" sz="5400" b="1" dirty="0">
                <a:solidFill>
                  <a:srgbClr val="00999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permiso.</a:t>
            </a:r>
            <a:endParaRPr lang="en-US" sz="5400" b="1" dirty="0">
              <a:solidFill>
                <a:srgbClr val="009999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548640" y="3383280"/>
            <a:ext cx="548640" cy="36576"/>
          </a:xfrm>
          <a:prstGeom prst="rect">
            <a:avLst/>
          </a:prstGeom>
          <a:solidFill>
            <a:srgbClr val="00A99D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7" name="Text 5"/>
          <p:cNvSpPr/>
          <p:nvPr/>
        </p:nvSpPr>
        <p:spPr>
          <a:xfrm>
            <a:off x="548640" y="36118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Fracasa</a:t>
            </a:r>
            <a:endParaRPr lang="en-US" sz="5000" dirty="0"/>
          </a:p>
        </p:txBody>
      </p:sp>
      <p:sp>
        <p:nvSpPr>
          <p:cNvPr id="8" name="Text 6"/>
          <p:cNvSpPr/>
          <p:nvPr/>
        </p:nvSpPr>
        <p:spPr>
          <a:xfrm>
            <a:off x="548640" y="443484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cuando pierde</a:t>
            </a:r>
            <a:endParaRPr lang="en-US" sz="5000" dirty="0"/>
          </a:p>
        </p:txBody>
      </p:sp>
      <p:sp>
        <p:nvSpPr>
          <p:cNvPr id="9" name="Text 7"/>
          <p:cNvSpPr/>
          <p:nvPr/>
        </p:nvSpPr>
        <p:spPr>
          <a:xfrm>
            <a:off x="548640" y="525780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0" b="1" i="1" dirty="0">
                <a:solidFill>
                  <a:srgbClr val="00A99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Legitimidad</a:t>
            </a:r>
            <a:r>
              <a:rPr lang="en-US" sz="9000" b="1" i="1" dirty="0">
                <a:solidFill>
                  <a:srgbClr val="FF00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lang="en-US" sz="9000" dirty="0">
              <a:solidFill>
                <a:srgbClr val="FF0000"/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0" y="6492240"/>
            <a:ext cx="12161520" cy="9144"/>
          </a:xfrm>
          <a:prstGeom prst="rect">
            <a:avLst/>
          </a:prstGeom>
          <a:solidFill>
            <a:srgbClr val="00A99D">
              <a:alpha val="50000"/>
            </a:srgbClr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49771E1-46A5-CED7-3DF0-AD7A15266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4993" y="581660"/>
            <a:ext cx="1578087" cy="9169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2">
            <a:extLst>
              <a:ext uri="{FF2B5EF4-FFF2-40B4-BE49-F238E27FC236}">
                <a16:creationId xmlns:a16="http://schemas.microsoft.com/office/drawing/2014/main" id="{5FCA9A8A-4A77-9A9C-7E7B-23F1368C8B99}"/>
              </a:ext>
            </a:extLst>
          </p:cNvPr>
          <p:cNvSpPr/>
          <p:nvPr/>
        </p:nvSpPr>
        <p:spPr>
          <a:xfrm>
            <a:off x="0" y="0"/>
            <a:ext cx="4521200" cy="6261100"/>
          </a:xfrm>
          <a:prstGeom prst="rect">
            <a:avLst/>
          </a:prstGeom>
          <a:solidFill>
            <a:srgbClr val="00A99D"/>
          </a:solidFill>
          <a:ln/>
        </p:spPr>
        <p:txBody>
          <a:bodyPr/>
          <a:lstStyle/>
          <a:p>
            <a:endParaRPr lang="es-CL" dirty="0"/>
          </a:p>
        </p:txBody>
      </p:sp>
      <p:sp>
        <p:nvSpPr>
          <p:cNvPr id="14" name="Shape 1">
            <a:extLst>
              <a:ext uri="{FF2B5EF4-FFF2-40B4-BE49-F238E27FC236}">
                <a16:creationId xmlns:a16="http://schemas.microsoft.com/office/drawing/2014/main" id="{F7383BB6-2CA5-F00C-0A71-1BAC7952E195}"/>
              </a:ext>
            </a:extLst>
          </p:cNvPr>
          <p:cNvSpPr/>
          <p:nvPr/>
        </p:nvSpPr>
        <p:spPr>
          <a:xfrm>
            <a:off x="4521200" y="3568700"/>
            <a:ext cx="7670800" cy="3289300"/>
          </a:xfrm>
          <a:prstGeom prst="rect">
            <a:avLst/>
          </a:prstGeom>
          <a:solidFill>
            <a:srgbClr val="1F5F6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5" name="Shape 0">
            <a:extLst>
              <a:ext uri="{FF2B5EF4-FFF2-40B4-BE49-F238E27FC236}">
                <a16:creationId xmlns:a16="http://schemas.microsoft.com/office/drawing/2014/main" id="{F7201608-9EDA-442F-B789-89DF80216561}"/>
              </a:ext>
            </a:extLst>
          </p:cNvPr>
          <p:cNvSpPr/>
          <p:nvPr/>
        </p:nvSpPr>
        <p:spPr>
          <a:xfrm>
            <a:off x="0" y="2451100"/>
            <a:ext cx="12192000" cy="2451100"/>
          </a:xfrm>
          <a:prstGeom prst="rect">
            <a:avLst/>
          </a:prstGeom>
          <a:solidFill>
            <a:srgbClr val="0A0F1E">
              <a:alpha val="65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6" name="Shape 0">
            <a:extLst>
              <a:ext uri="{FF2B5EF4-FFF2-40B4-BE49-F238E27FC236}">
                <a16:creationId xmlns:a16="http://schemas.microsoft.com/office/drawing/2014/main" id="{48CD27F3-F06B-66C8-ABB0-F7462515B706}"/>
              </a:ext>
            </a:extLst>
          </p:cNvPr>
          <p:cNvSpPr/>
          <p:nvPr/>
        </p:nvSpPr>
        <p:spPr>
          <a:xfrm>
            <a:off x="0" y="2451100"/>
            <a:ext cx="12192000" cy="3289300"/>
          </a:xfrm>
          <a:prstGeom prst="rect">
            <a:avLst/>
          </a:prstGeom>
          <a:solidFill>
            <a:srgbClr val="0A0F1E">
              <a:alpha val="65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7" name="Shape 0">
            <a:extLst>
              <a:ext uri="{FF2B5EF4-FFF2-40B4-BE49-F238E27FC236}">
                <a16:creationId xmlns:a16="http://schemas.microsoft.com/office/drawing/2014/main" id="{45FE82A7-06B7-6327-77AD-07950FBBC29A}"/>
              </a:ext>
            </a:extLst>
          </p:cNvPr>
          <p:cNvSpPr/>
          <p:nvPr/>
        </p:nvSpPr>
        <p:spPr>
          <a:xfrm>
            <a:off x="0" y="495300"/>
            <a:ext cx="12192000" cy="1117600"/>
          </a:xfrm>
          <a:prstGeom prst="rect">
            <a:avLst/>
          </a:prstGeom>
          <a:solidFill>
            <a:srgbClr val="0A0F1E">
              <a:alpha val="65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8" name="Shape 0">
            <a:extLst>
              <a:ext uri="{FF2B5EF4-FFF2-40B4-BE49-F238E27FC236}">
                <a16:creationId xmlns:a16="http://schemas.microsoft.com/office/drawing/2014/main" id="{A56DB900-3EE3-6B51-16DF-21BDE598A02B}"/>
              </a:ext>
            </a:extLst>
          </p:cNvPr>
          <p:cNvSpPr/>
          <p:nvPr/>
        </p:nvSpPr>
        <p:spPr>
          <a:xfrm>
            <a:off x="0" y="3289300"/>
            <a:ext cx="12192000" cy="1117600"/>
          </a:xfrm>
          <a:prstGeom prst="rect">
            <a:avLst/>
          </a:prstGeom>
          <a:solidFill>
            <a:srgbClr val="0A0F1E">
              <a:alpha val="65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9" name="Shape 0">
            <a:extLst>
              <a:ext uri="{FF2B5EF4-FFF2-40B4-BE49-F238E27FC236}">
                <a16:creationId xmlns:a16="http://schemas.microsoft.com/office/drawing/2014/main" id="{86E320C5-9A54-27DB-951E-71BD552DF31A}"/>
              </a:ext>
            </a:extLst>
          </p:cNvPr>
          <p:cNvSpPr/>
          <p:nvPr/>
        </p:nvSpPr>
        <p:spPr>
          <a:xfrm>
            <a:off x="552450" y="0"/>
            <a:ext cx="1517650" cy="6858000"/>
          </a:xfrm>
          <a:prstGeom prst="rect">
            <a:avLst/>
          </a:prstGeom>
          <a:solidFill>
            <a:srgbClr val="0A0F1E">
              <a:alpha val="65000"/>
            </a:srgbClr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858ABD34-8C42-4611-2D4A-A86E55369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003" y="2661324"/>
            <a:ext cx="7599994" cy="153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551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376</Words>
  <Application>Microsoft Office PowerPoint</Application>
  <PresentationFormat>Panorámica</PresentationFormat>
  <Paragraphs>137</Paragraphs>
  <Slides>13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Arial</vt:lpstr>
      <vt:lpstr>Verdana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Poder de la Energía</dc:title>
  <dc:subject>PptxGenJS Presentation</dc:subject>
  <dc:creator>B. Consultoría</dc:creator>
  <cp:lastModifiedBy>Francisco Bascur Tapia</cp:lastModifiedBy>
  <cp:revision>4</cp:revision>
  <dcterms:created xsi:type="dcterms:W3CDTF">2026-05-27T15:01:17Z</dcterms:created>
  <dcterms:modified xsi:type="dcterms:W3CDTF">2026-05-28T02:52:59Z</dcterms:modified>
</cp:coreProperties>
</file>